
<file path=[Content_Types].xml><?xml version="1.0" encoding="utf-8"?>
<Types xmlns="http://schemas.openxmlformats.org/package/2006/content-types">
  <Default Extension="xml" ContentType="application/xml"/>
  <Default Extension="bin" ContentType="application/vnd.openxmlformats-officedocument.presentationml.printerSettings"/>
  <Default Extension="png" ContentType="image/png"/>
  <Default Extension="jpg" ContentType="image/jpe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54" r:id="rId1"/>
  </p:sldMasterIdLst>
  <p:notesMasterIdLst>
    <p:notesMasterId r:id="rId48"/>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Lst>
  <p:sldSz cx="9144000" cy="5143500" type="screen16x9"/>
  <p:notesSz cx="6858000" cy="9144000"/>
  <p:defaultText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90651C3A-4460-11DB-9652-00E08161165F}"/>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92" d="100"/>
          <a:sy n="92" d="100"/>
        </p:scale>
        <p:origin x="-424" y="-104"/>
      </p:cViewPr>
      <p:guideLst>
        <p:guide orient="horz" pos="162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50" Type="http://schemas.openxmlformats.org/officeDocument/2006/relationships/presProps" Target="presProps.xml"/><Relationship Id="rId51" Type="http://schemas.openxmlformats.org/officeDocument/2006/relationships/viewProps" Target="viewProps.xml"/><Relationship Id="rId52" Type="http://schemas.openxmlformats.org/officeDocument/2006/relationships/theme" Target="theme/theme1.xml"/><Relationship Id="rId53" Type="http://schemas.openxmlformats.org/officeDocument/2006/relationships/tableStyles" Target="tableStyles.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notesMaster" Target="notesMasters/notesMaster1.xml"/><Relationship Id="rId49" Type="http://schemas.openxmlformats.org/officeDocument/2006/relationships/printerSettings" Target="printerSettings/printerSettings1.bin"/><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1"/>
        <p:cNvGrpSpPr/>
        <p:nvPr/>
      </p:nvGrpSpPr>
      <p:grpSpPr>
        <a:xfrm>
          <a:off x="0" y="0"/>
          <a:ext cx="0" cy="0"/>
          <a:chOff x="0" y="0"/>
          <a:chExt cx="0" cy="0"/>
        </a:xfrm>
      </p:grpSpPr>
      <p:sp>
        <p:nvSpPr>
          <p:cNvPr id="2" name="Shape 2"/>
          <p:cNvSpPr>
            <a:spLocks noGrp="1" noRot="1" noChangeAspect="1"/>
          </p:cNvSpPr>
          <p:nvPr>
            <p:ph type="sldImg" idx="2"/>
          </p:nvPr>
        </p:nvSpPr>
        <p:spPr>
          <a:xfrm>
            <a:off x="381187" y="685800"/>
            <a:ext cx="6096299"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3" name="Shape 3"/>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lstStyle>
            <a:lvl1pPr>
              <a:spcBef>
                <a:spcPts val="0"/>
              </a:spcBef>
              <a:defRPr sz="1100"/>
            </a:lvl1pPr>
            <a:lvl2pPr>
              <a:spcBef>
                <a:spcPts val="0"/>
              </a:spcBef>
              <a:defRPr sz="1100"/>
            </a:lvl2pPr>
            <a:lvl3pPr>
              <a:spcBef>
                <a:spcPts val="0"/>
              </a:spcBef>
              <a:defRPr sz="1100"/>
            </a:lvl3pPr>
            <a:lvl4pPr>
              <a:spcBef>
                <a:spcPts val="0"/>
              </a:spcBef>
              <a:defRPr sz="1100"/>
            </a:lvl4pPr>
            <a:lvl5pPr>
              <a:spcBef>
                <a:spcPts val="0"/>
              </a:spcBef>
              <a:defRPr sz="1100"/>
            </a:lvl5pPr>
            <a:lvl6pPr>
              <a:spcBef>
                <a:spcPts val="0"/>
              </a:spcBef>
              <a:defRPr sz="1100"/>
            </a:lvl6pPr>
            <a:lvl7pPr>
              <a:spcBef>
                <a:spcPts val="0"/>
              </a:spcBef>
              <a:defRPr sz="1100"/>
            </a:lvl7pPr>
            <a:lvl8pPr>
              <a:spcBef>
                <a:spcPts val="0"/>
              </a:spcBef>
              <a:defRPr sz="1100"/>
            </a:lvl8pPr>
            <a:lvl9pPr>
              <a:spcBef>
                <a:spcPts val="0"/>
              </a:spcBef>
              <a:defRPr sz="1100"/>
            </a:lvl9pPr>
          </a:lstStyle>
          <a:p>
            <a:endParaRPr/>
          </a:p>
        </p:txBody>
      </p:sp>
    </p:spTree>
    <p:extLst>
      <p:ext uri="{BB962C8B-B14F-4D97-AF65-F5344CB8AC3E}">
        <p14:creationId xmlns:p14="http://schemas.microsoft.com/office/powerpoint/2010/main" val="1852735587"/>
      </p:ext>
    </p:extLst>
  </p:cSld>
  <p:clrMap bg1="lt1" tx1="dk1" bg2="dk2" tx2="lt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4.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5.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6.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
        <p:cNvGrpSpPr/>
        <p:nvPr/>
      </p:nvGrpSpPr>
      <p:grpSpPr>
        <a:xfrm>
          <a:off x="0" y="0"/>
          <a:ext cx="0" cy="0"/>
          <a:chOff x="0" y="0"/>
          <a:chExt cx="0" cy="0"/>
        </a:xfrm>
      </p:grpSpPr>
      <p:sp>
        <p:nvSpPr>
          <p:cNvPr id="32" name="Shape 32"/>
          <p:cNvSpPr>
            <a:spLocks noGrp="1" noRot="1" noChangeAspect="1"/>
          </p:cNvSpPr>
          <p:nvPr>
            <p:ph type="sldImg" idx="2"/>
          </p:nvPr>
        </p:nvSpPr>
        <p:spPr>
          <a:xfrm>
            <a:off x="381187" y="685800"/>
            <a:ext cx="6096299"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33" name="Shape 33"/>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9"/>
        <p:cNvGrpSpPr/>
        <p:nvPr/>
      </p:nvGrpSpPr>
      <p:grpSpPr>
        <a:xfrm>
          <a:off x="0" y="0"/>
          <a:ext cx="0" cy="0"/>
          <a:chOff x="0" y="0"/>
          <a:chExt cx="0" cy="0"/>
        </a:xfrm>
      </p:grpSpPr>
      <p:sp>
        <p:nvSpPr>
          <p:cNvPr id="100" name="Shape 100"/>
          <p:cNvSpPr>
            <a:spLocks noGrp="1" noRot="1" noChangeAspect="1"/>
          </p:cNvSpPr>
          <p:nvPr>
            <p:ph type="sldImg" idx="2"/>
          </p:nvPr>
        </p:nvSpPr>
        <p:spPr>
          <a:xfrm>
            <a:off x="381187" y="685800"/>
            <a:ext cx="6096299"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101" name="Shape 101"/>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Shape 106"/>
          <p:cNvSpPr>
            <a:spLocks noGrp="1" noRot="1" noChangeAspect="1"/>
          </p:cNvSpPr>
          <p:nvPr>
            <p:ph type="sldImg" idx="2"/>
          </p:nvPr>
        </p:nvSpPr>
        <p:spPr>
          <a:xfrm>
            <a:off x="381187" y="685800"/>
            <a:ext cx="6096299"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107" name="Shape 107"/>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Shape 112"/>
          <p:cNvSpPr>
            <a:spLocks noGrp="1" noRot="1" noChangeAspect="1"/>
          </p:cNvSpPr>
          <p:nvPr>
            <p:ph type="sldImg" idx="2"/>
          </p:nvPr>
        </p:nvSpPr>
        <p:spPr>
          <a:xfrm>
            <a:off x="381187" y="685800"/>
            <a:ext cx="6096299"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113" name="Shape 113"/>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7"/>
        <p:cNvGrpSpPr/>
        <p:nvPr/>
      </p:nvGrpSpPr>
      <p:grpSpPr>
        <a:xfrm>
          <a:off x="0" y="0"/>
          <a:ext cx="0" cy="0"/>
          <a:chOff x="0" y="0"/>
          <a:chExt cx="0" cy="0"/>
        </a:xfrm>
      </p:grpSpPr>
      <p:sp>
        <p:nvSpPr>
          <p:cNvPr id="118" name="Shape 118"/>
          <p:cNvSpPr>
            <a:spLocks noGrp="1" noRot="1" noChangeAspect="1"/>
          </p:cNvSpPr>
          <p:nvPr>
            <p:ph type="sldImg" idx="2"/>
          </p:nvPr>
        </p:nvSpPr>
        <p:spPr>
          <a:xfrm>
            <a:off x="381187" y="685800"/>
            <a:ext cx="6096299"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119" name="Shape 119"/>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
        <p:cNvGrpSpPr/>
        <p:nvPr/>
      </p:nvGrpSpPr>
      <p:grpSpPr>
        <a:xfrm>
          <a:off x="0" y="0"/>
          <a:ext cx="0" cy="0"/>
          <a:chOff x="0" y="0"/>
          <a:chExt cx="0" cy="0"/>
        </a:xfrm>
      </p:grpSpPr>
      <p:sp>
        <p:nvSpPr>
          <p:cNvPr id="126" name="Shape 126"/>
          <p:cNvSpPr>
            <a:spLocks noGrp="1" noRot="1" noChangeAspect="1"/>
          </p:cNvSpPr>
          <p:nvPr>
            <p:ph type="sldImg" idx="2"/>
          </p:nvPr>
        </p:nvSpPr>
        <p:spPr>
          <a:xfrm>
            <a:off x="381187" y="685800"/>
            <a:ext cx="6096299"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127" name="Shape 127"/>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Shape 132"/>
          <p:cNvSpPr>
            <a:spLocks noGrp="1" noRot="1" noChangeAspect="1"/>
          </p:cNvSpPr>
          <p:nvPr>
            <p:ph type="sldImg" idx="2"/>
          </p:nvPr>
        </p:nvSpPr>
        <p:spPr>
          <a:xfrm>
            <a:off x="381187" y="685800"/>
            <a:ext cx="6096299"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133" name="Shape 133"/>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9"/>
        <p:cNvGrpSpPr/>
        <p:nvPr/>
      </p:nvGrpSpPr>
      <p:grpSpPr>
        <a:xfrm>
          <a:off x="0" y="0"/>
          <a:ext cx="0" cy="0"/>
          <a:chOff x="0" y="0"/>
          <a:chExt cx="0" cy="0"/>
        </a:xfrm>
      </p:grpSpPr>
      <p:sp>
        <p:nvSpPr>
          <p:cNvPr id="140" name="Shape 140"/>
          <p:cNvSpPr>
            <a:spLocks noGrp="1" noRot="1" noChangeAspect="1"/>
          </p:cNvSpPr>
          <p:nvPr>
            <p:ph type="sldImg" idx="2"/>
          </p:nvPr>
        </p:nvSpPr>
        <p:spPr>
          <a:xfrm>
            <a:off x="381187" y="685800"/>
            <a:ext cx="6096299"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141" name="Shape 141"/>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7"/>
        <p:cNvGrpSpPr/>
        <p:nvPr/>
      </p:nvGrpSpPr>
      <p:grpSpPr>
        <a:xfrm>
          <a:off x="0" y="0"/>
          <a:ext cx="0" cy="0"/>
          <a:chOff x="0" y="0"/>
          <a:chExt cx="0" cy="0"/>
        </a:xfrm>
      </p:grpSpPr>
      <p:sp>
        <p:nvSpPr>
          <p:cNvPr id="148" name="Shape 148"/>
          <p:cNvSpPr>
            <a:spLocks noGrp="1" noRot="1" noChangeAspect="1"/>
          </p:cNvSpPr>
          <p:nvPr>
            <p:ph type="sldImg" idx="2"/>
          </p:nvPr>
        </p:nvSpPr>
        <p:spPr>
          <a:xfrm>
            <a:off x="381187" y="685800"/>
            <a:ext cx="6096299"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149" name="Shape 149"/>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6"/>
        <p:cNvGrpSpPr/>
        <p:nvPr/>
      </p:nvGrpSpPr>
      <p:grpSpPr>
        <a:xfrm>
          <a:off x="0" y="0"/>
          <a:ext cx="0" cy="0"/>
          <a:chOff x="0" y="0"/>
          <a:chExt cx="0" cy="0"/>
        </a:xfrm>
      </p:grpSpPr>
      <p:sp>
        <p:nvSpPr>
          <p:cNvPr id="157" name="Shape 157"/>
          <p:cNvSpPr>
            <a:spLocks noGrp="1" noRot="1" noChangeAspect="1"/>
          </p:cNvSpPr>
          <p:nvPr>
            <p:ph type="sldImg" idx="2"/>
          </p:nvPr>
        </p:nvSpPr>
        <p:spPr>
          <a:xfrm>
            <a:off x="381187" y="685800"/>
            <a:ext cx="6096299"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158" name="Shape 158"/>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2"/>
        <p:cNvGrpSpPr/>
        <p:nvPr/>
      </p:nvGrpSpPr>
      <p:grpSpPr>
        <a:xfrm>
          <a:off x="0" y="0"/>
          <a:ext cx="0" cy="0"/>
          <a:chOff x="0" y="0"/>
          <a:chExt cx="0" cy="0"/>
        </a:xfrm>
      </p:grpSpPr>
      <p:sp>
        <p:nvSpPr>
          <p:cNvPr id="163" name="Shape 163"/>
          <p:cNvSpPr>
            <a:spLocks noGrp="1" noRot="1" noChangeAspect="1"/>
          </p:cNvSpPr>
          <p:nvPr>
            <p:ph type="sldImg" idx="2"/>
          </p:nvPr>
        </p:nvSpPr>
        <p:spPr>
          <a:xfrm>
            <a:off x="381187" y="685800"/>
            <a:ext cx="6096299"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164" name="Shape 164"/>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
        <p:cNvGrpSpPr/>
        <p:nvPr/>
      </p:nvGrpSpPr>
      <p:grpSpPr>
        <a:xfrm>
          <a:off x="0" y="0"/>
          <a:ext cx="0" cy="0"/>
          <a:chOff x="0" y="0"/>
          <a:chExt cx="0" cy="0"/>
        </a:xfrm>
      </p:grpSpPr>
      <p:sp>
        <p:nvSpPr>
          <p:cNvPr id="38" name="Shape 38"/>
          <p:cNvSpPr>
            <a:spLocks noGrp="1" noRot="1" noChangeAspect="1"/>
          </p:cNvSpPr>
          <p:nvPr>
            <p:ph type="sldImg" idx="2"/>
          </p:nvPr>
        </p:nvSpPr>
        <p:spPr>
          <a:xfrm>
            <a:off x="381187" y="685800"/>
            <a:ext cx="6096299"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39" name="Shape 39"/>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1"/>
        <p:cNvGrpSpPr/>
        <p:nvPr/>
      </p:nvGrpSpPr>
      <p:grpSpPr>
        <a:xfrm>
          <a:off x="0" y="0"/>
          <a:ext cx="0" cy="0"/>
          <a:chOff x="0" y="0"/>
          <a:chExt cx="0" cy="0"/>
        </a:xfrm>
      </p:grpSpPr>
      <p:sp>
        <p:nvSpPr>
          <p:cNvPr id="172" name="Shape 172"/>
          <p:cNvSpPr>
            <a:spLocks noGrp="1" noRot="1" noChangeAspect="1"/>
          </p:cNvSpPr>
          <p:nvPr>
            <p:ph type="sldImg" idx="2"/>
          </p:nvPr>
        </p:nvSpPr>
        <p:spPr>
          <a:xfrm>
            <a:off x="381187" y="685800"/>
            <a:ext cx="6096299"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173" name="Shape 173"/>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7"/>
        <p:cNvGrpSpPr/>
        <p:nvPr/>
      </p:nvGrpSpPr>
      <p:grpSpPr>
        <a:xfrm>
          <a:off x="0" y="0"/>
          <a:ext cx="0" cy="0"/>
          <a:chOff x="0" y="0"/>
          <a:chExt cx="0" cy="0"/>
        </a:xfrm>
      </p:grpSpPr>
      <p:sp>
        <p:nvSpPr>
          <p:cNvPr id="178" name="Shape 178"/>
          <p:cNvSpPr>
            <a:spLocks noGrp="1" noRot="1" noChangeAspect="1"/>
          </p:cNvSpPr>
          <p:nvPr>
            <p:ph type="sldImg" idx="2"/>
          </p:nvPr>
        </p:nvSpPr>
        <p:spPr>
          <a:xfrm>
            <a:off x="381187" y="685800"/>
            <a:ext cx="6096299"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179" name="Shape 179"/>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3"/>
        <p:cNvGrpSpPr/>
        <p:nvPr/>
      </p:nvGrpSpPr>
      <p:grpSpPr>
        <a:xfrm>
          <a:off x="0" y="0"/>
          <a:ext cx="0" cy="0"/>
          <a:chOff x="0" y="0"/>
          <a:chExt cx="0" cy="0"/>
        </a:xfrm>
      </p:grpSpPr>
      <p:sp>
        <p:nvSpPr>
          <p:cNvPr id="184" name="Shape 184"/>
          <p:cNvSpPr>
            <a:spLocks noGrp="1" noRot="1" noChangeAspect="1"/>
          </p:cNvSpPr>
          <p:nvPr>
            <p:ph type="sldImg" idx="2"/>
          </p:nvPr>
        </p:nvSpPr>
        <p:spPr>
          <a:xfrm>
            <a:off x="381187" y="685800"/>
            <a:ext cx="6096299"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185" name="Shape 185"/>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9"/>
        <p:cNvGrpSpPr/>
        <p:nvPr/>
      </p:nvGrpSpPr>
      <p:grpSpPr>
        <a:xfrm>
          <a:off x="0" y="0"/>
          <a:ext cx="0" cy="0"/>
          <a:chOff x="0" y="0"/>
          <a:chExt cx="0" cy="0"/>
        </a:xfrm>
      </p:grpSpPr>
      <p:sp>
        <p:nvSpPr>
          <p:cNvPr id="190" name="Shape 190"/>
          <p:cNvSpPr>
            <a:spLocks noGrp="1" noRot="1" noChangeAspect="1"/>
          </p:cNvSpPr>
          <p:nvPr>
            <p:ph type="sldImg" idx="2"/>
          </p:nvPr>
        </p:nvSpPr>
        <p:spPr>
          <a:xfrm>
            <a:off x="381187" y="685800"/>
            <a:ext cx="6096299"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191" name="Shape 191"/>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5"/>
        <p:cNvGrpSpPr/>
        <p:nvPr/>
      </p:nvGrpSpPr>
      <p:grpSpPr>
        <a:xfrm>
          <a:off x="0" y="0"/>
          <a:ext cx="0" cy="0"/>
          <a:chOff x="0" y="0"/>
          <a:chExt cx="0" cy="0"/>
        </a:xfrm>
      </p:grpSpPr>
      <p:sp>
        <p:nvSpPr>
          <p:cNvPr id="196" name="Shape 196"/>
          <p:cNvSpPr>
            <a:spLocks noGrp="1" noRot="1" noChangeAspect="1"/>
          </p:cNvSpPr>
          <p:nvPr>
            <p:ph type="sldImg" idx="2"/>
          </p:nvPr>
        </p:nvSpPr>
        <p:spPr>
          <a:xfrm>
            <a:off x="381187" y="685800"/>
            <a:ext cx="6096299"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197" name="Shape 197"/>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1"/>
        <p:cNvGrpSpPr/>
        <p:nvPr/>
      </p:nvGrpSpPr>
      <p:grpSpPr>
        <a:xfrm>
          <a:off x="0" y="0"/>
          <a:ext cx="0" cy="0"/>
          <a:chOff x="0" y="0"/>
          <a:chExt cx="0" cy="0"/>
        </a:xfrm>
      </p:grpSpPr>
      <p:sp>
        <p:nvSpPr>
          <p:cNvPr id="202" name="Shape 202"/>
          <p:cNvSpPr>
            <a:spLocks noGrp="1" noRot="1" noChangeAspect="1"/>
          </p:cNvSpPr>
          <p:nvPr>
            <p:ph type="sldImg" idx="2"/>
          </p:nvPr>
        </p:nvSpPr>
        <p:spPr>
          <a:xfrm>
            <a:off x="381187" y="685800"/>
            <a:ext cx="6096299"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203" name="Shape 203"/>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7"/>
        <p:cNvGrpSpPr/>
        <p:nvPr/>
      </p:nvGrpSpPr>
      <p:grpSpPr>
        <a:xfrm>
          <a:off x="0" y="0"/>
          <a:ext cx="0" cy="0"/>
          <a:chOff x="0" y="0"/>
          <a:chExt cx="0" cy="0"/>
        </a:xfrm>
      </p:grpSpPr>
      <p:sp>
        <p:nvSpPr>
          <p:cNvPr id="208" name="Shape 208"/>
          <p:cNvSpPr>
            <a:spLocks noGrp="1" noRot="1" noChangeAspect="1"/>
          </p:cNvSpPr>
          <p:nvPr>
            <p:ph type="sldImg" idx="2"/>
          </p:nvPr>
        </p:nvSpPr>
        <p:spPr>
          <a:xfrm>
            <a:off x="381187" y="685800"/>
            <a:ext cx="6096299"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209" name="Shape 209"/>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3"/>
        <p:cNvGrpSpPr/>
        <p:nvPr/>
      </p:nvGrpSpPr>
      <p:grpSpPr>
        <a:xfrm>
          <a:off x="0" y="0"/>
          <a:ext cx="0" cy="0"/>
          <a:chOff x="0" y="0"/>
          <a:chExt cx="0" cy="0"/>
        </a:xfrm>
      </p:grpSpPr>
      <p:sp>
        <p:nvSpPr>
          <p:cNvPr id="214" name="Shape 214"/>
          <p:cNvSpPr>
            <a:spLocks noGrp="1" noRot="1" noChangeAspect="1"/>
          </p:cNvSpPr>
          <p:nvPr>
            <p:ph type="sldImg" idx="2"/>
          </p:nvPr>
        </p:nvSpPr>
        <p:spPr>
          <a:xfrm>
            <a:off x="381187" y="685800"/>
            <a:ext cx="6096299"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215" name="Shape 215"/>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9"/>
        <p:cNvGrpSpPr/>
        <p:nvPr/>
      </p:nvGrpSpPr>
      <p:grpSpPr>
        <a:xfrm>
          <a:off x="0" y="0"/>
          <a:ext cx="0" cy="0"/>
          <a:chOff x="0" y="0"/>
          <a:chExt cx="0" cy="0"/>
        </a:xfrm>
      </p:grpSpPr>
      <p:sp>
        <p:nvSpPr>
          <p:cNvPr id="220" name="Shape 220"/>
          <p:cNvSpPr>
            <a:spLocks noGrp="1" noRot="1" noChangeAspect="1"/>
          </p:cNvSpPr>
          <p:nvPr>
            <p:ph type="sldImg" idx="2"/>
          </p:nvPr>
        </p:nvSpPr>
        <p:spPr>
          <a:xfrm>
            <a:off x="381187" y="685800"/>
            <a:ext cx="6096299"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221" name="Shape 221"/>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5"/>
        <p:cNvGrpSpPr/>
        <p:nvPr/>
      </p:nvGrpSpPr>
      <p:grpSpPr>
        <a:xfrm>
          <a:off x="0" y="0"/>
          <a:ext cx="0" cy="0"/>
          <a:chOff x="0" y="0"/>
          <a:chExt cx="0" cy="0"/>
        </a:xfrm>
      </p:grpSpPr>
      <p:sp>
        <p:nvSpPr>
          <p:cNvPr id="226" name="Shape 226"/>
          <p:cNvSpPr>
            <a:spLocks noGrp="1" noRot="1" noChangeAspect="1"/>
          </p:cNvSpPr>
          <p:nvPr>
            <p:ph type="sldImg" idx="2"/>
          </p:nvPr>
        </p:nvSpPr>
        <p:spPr>
          <a:xfrm>
            <a:off x="381187" y="685800"/>
            <a:ext cx="6096299"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227" name="Shape 227"/>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
        <p:cNvGrpSpPr/>
        <p:nvPr/>
      </p:nvGrpSpPr>
      <p:grpSpPr>
        <a:xfrm>
          <a:off x="0" y="0"/>
          <a:ext cx="0" cy="0"/>
          <a:chOff x="0" y="0"/>
          <a:chExt cx="0" cy="0"/>
        </a:xfrm>
      </p:grpSpPr>
      <p:sp>
        <p:nvSpPr>
          <p:cNvPr id="46" name="Shape 46"/>
          <p:cNvSpPr>
            <a:spLocks noGrp="1" noRot="1" noChangeAspect="1"/>
          </p:cNvSpPr>
          <p:nvPr>
            <p:ph type="sldImg" idx="2"/>
          </p:nvPr>
        </p:nvSpPr>
        <p:spPr>
          <a:xfrm>
            <a:off x="381187" y="685800"/>
            <a:ext cx="6096299"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47" name="Shape 47"/>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1"/>
        <p:cNvGrpSpPr/>
        <p:nvPr/>
      </p:nvGrpSpPr>
      <p:grpSpPr>
        <a:xfrm>
          <a:off x="0" y="0"/>
          <a:ext cx="0" cy="0"/>
          <a:chOff x="0" y="0"/>
          <a:chExt cx="0" cy="0"/>
        </a:xfrm>
      </p:grpSpPr>
      <p:sp>
        <p:nvSpPr>
          <p:cNvPr id="232" name="Shape 232"/>
          <p:cNvSpPr>
            <a:spLocks noGrp="1" noRot="1" noChangeAspect="1"/>
          </p:cNvSpPr>
          <p:nvPr>
            <p:ph type="sldImg" idx="2"/>
          </p:nvPr>
        </p:nvSpPr>
        <p:spPr>
          <a:xfrm>
            <a:off x="381187" y="685800"/>
            <a:ext cx="6096299"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233" name="Shape 233"/>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7"/>
        <p:cNvGrpSpPr/>
        <p:nvPr/>
      </p:nvGrpSpPr>
      <p:grpSpPr>
        <a:xfrm>
          <a:off x="0" y="0"/>
          <a:ext cx="0" cy="0"/>
          <a:chOff x="0" y="0"/>
          <a:chExt cx="0" cy="0"/>
        </a:xfrm>
      </p:grpSpPr>
      <p:sp>
        <p:nvSpPr>
          <p:cNvPr id="238" name="Shape 238"/>
          <p:cNvSpPr>
            <a:spLocks noGrp="1" noRot="1" noChangeAspect="1"/>
          </p:cNvSpPr>
          <p:nvPr>
            <p:ph type="sldImg" idx="2"/>
          </p:nvPr>
        </p:nvSpPr>
        <p:spPr>
          <a:xfrm>
            <a:off x="381187" y="685800"/>
            <a:ext cx="6096299"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239" name="Shape 239"/>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3"/>
        <p:cNvGrpSpPr/>
        <p:nvPr/>
      </p:nvGrpSpPr>
      <p:grpSpPr>
        <a:xfrm>
          <a:off x="0" y="0"/>
          <a:ext cx="0" cy="0"/>
          <a:chOff x="0" y="0"/>
          <a:chExt cx="0" cy="0"/>
        </a:xfrm>
      </p:grpSpPr>
      <p:sp>
        <p:nvSpPr>
          <p:cNvPr id="244" name="Shape 244"/>
          <p:cNvSpPr>
            <a:spLocks noGrp="1" noRot="1" noChangeAspect="1"/>
          </p:cNvSpPr>
          <p:nvPr>
            <p:ph type="sldImg" idx="2"/>
          </p:nvPr>
        </p:nvSpPr>
        <p:spPr>
          <a:xfrm>
            <a:off x="381187" y="685800"/>
            <a:ext cx="6096299"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245" name="Shape 245"/>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9"/>
        <p:cNvGrpSpPr/>
        <p:nvPr/>
      </p:nvGrpSpPr>
      <p:grpSpPr>
        <a:xfrm>
          <a:off x="0" y="0"/>
          <a:ext cx="0" cy="0"/>
          <a:chOff x="0" y="0"/>
          <a:chExt cx="0" cy="0"/>
        </a:xfrm>
      </p:grpSpPr>
      <p:sp>
        <p:nvSpPr>
          <p:cNvPr id="250" name="Shape 250"/>
          <p:cNvSpPr>
            <a:spLocks noGrp="1" noRot="1" noChangeAspect="1"/>
          </p:cNvSpPr>
          <p:nvPr>
            <p:ph type="sldImg" idx="2"/>
          </p:nvPr>
        </p:nvSpPr>
        <p:spPr>
          <a:xfrm>
            <a:off x="381187" y="685800"/>
            <a:ext cx="6096299"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251" name="Shape 251"/>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5"/>
        <p:cNvGrpSpPr/>
        <p:nvPr/>
      </p:nvGrpSpPr>
      <p:grpSpPr>
        <a:xfrm>
          <a:off x="0" y="0"/>
          <a:ext cx="0" cy="0"/>
          <a:chOff x="0" y="0"/>
          <a:chExt cx="0" cy="0"/>
        </a:xfrm>
      </p:grpSpPr>
      <p:sp>
        <p:nvSpPr>
          <p:cNvPr id="256" name="Shape 256"/>
          <p:cNvSpPr>
            <a:spLocks noGrp="1" noRot="1" noChangeAspect="1"/>
          </p:cNvSpPr>
          <p:nvPr>
            <p:ph type="sldImg" idx="2"/>
          </p:nvPr>
        </p:nvSpPr>
        <p:spPr>
          <a:xfrm>
            <a:off x="381187" y="685800"/>
            <a:ext cx="6096299"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257" name="Shape 257"/>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1"/>
        <p:cNvGrpSpPr/>
        <p:nvPr/>
      </p:nvGrpSpPr>
      <p:grpSpPr>
        <a:xfrm>
          <a:off x="0" y="0"/>
          <a:ext cx="0" cy="0"/>
          <a:chOff x="0" y="0"/>
          <a:chExt cx="0" cy="0"/>
        </a:xfrm>
      </p:grpSpPr>
      <p:sp>
        <p:nvSpPr>
          <p:cNvPr id="262" name="Shape 262"/>
          <p:cNvSpPr>
            <a:spLocks noGrp="1" noRot="1" noChangeAspect="1"/>
          </p:cNvSpPr>
          <p:nvPr>
            <p:ph type="sldImg" idx="2"/>
          </p:nvPr>
        </p:nvSpPr>
        <p:spPr>
          <a:xfrm>
            <a:off x="381187" y="685800"/>
            <a:ext cx="6096299"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263" name="Shape 263"/>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7"/>
        <p:cNvGrpSpPr/>
        <p:nvPr/>
      </p:nvGrpSpPr>
      <p:grpSpPr>
        <a:xfrm>
          <a:off x="0" y="0"/>
          <a:ext cx="0" cy="0"/>
          <a:chOff x="0" y="0"/>
          <a:chExt cx="0" cy="0"/>
        </a:xfrm>
      </p:grpSpPr>
      <p:sp>
        <p:nvSpPr>
          <p:cNvPr id="268" name="Shape 268"/>
          <p:cNvSpPr>
            <a:spLocks noGrp="1" noRot="1" noChangeAspect="1"/>
          </p:cNvSpPr>
          <p:nvPr>
            <p:ph type="sldImg" idx="2"/>
          </p:nvPr>
        </p:nvSpPr>
        <p:spPr>
          <a:xfrm>
            <a:off x="381187" y="685800"/>
            <a:ext cx="6096299"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269" name="Shape 269"/>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6"/>
        <p:cNvGrpSpPr/>
        <p:nvPr/>
      </p:nvGrpSpPr>
      <p:grpSpPr>
        <a:xfrm>
          <a:off x="0" y="0"/>
          <a:ext cx="0" cy="0"/>
          <a:chOff x="0" y="0"/>
          <a:chExt cx="0" cy="0"/>
        </a:xfrm>
      </p:grpSpPr>
      <p:sp>
        <p:nvSpPr>
          <p:cNvPr id="277" name="Shape 277"/>
          <p:cNvSpPr>
            <a:spLocks noGrp="1" noRot="1" noChangeAspect="1"/>
          </p:cNvSpPr>
          <p:nvPr>
            <p:ph type="sldImg" idx="2"/>
          </p:nvPr>
        </p:nvSpPr>
        <p:spPr>
          <a:xfrm>
            <a:off x="381187" y="685800"/>
            <a:ext cx="6096299"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278" name="Shape 278"/>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2"/>
        <p:cNvGrpSpPr/>
        <p:nvPr/>
      </p:nvGrpSpPr>
      <p:grpSpPr>
        <a:xfrm>
          <a:off x="0" y="0"/>
          <a:ext cx="0" cy="0"/>
          <a:chOff x="0" y="0"/>
          <a:chExt cx="0" cy="0"/>
        </a:xfrm>
      </p:grpSpPr>
      <p:sp>
        <p:nvSpPr>
          <p:cNvPr id="283" name="Shape 283"/>
          <p:cNvSpPr>
            <a:spLocks noGrp="1" noRot="1" noChangeAspect="1"/>
          </p:cNvSpPr>
          <p:nvPr>
            <p:ph type="sldImg" idx="2"/>
          </p:nvPr>
        </p:nvSpPr>
        <p:spPr>
          <a:xfrm>
            <a:off x="381187" y="685800"/>
            <a:ext cx="6096299"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284" name="Shape 284"/>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8"/>
        <p:cNvGrpSpPr/>
        <p:nvPr/>
      </p:nvGrpSpPr>
      <p:grpSpPr>
        <a:xfrm>
          <a:off x="0" y="0"/>
          <a:ext cx="0" cy="0"/>
          <a:chOff x="0" y="0"/>
          <a:chExt cx="0" cy="0"/>
        </a:xfrm>
      </p:grpSpPr>
      <p:sp>
        <p:nvSpPr>
          <p:cNvPr id="289" name="Shape 289"/>
          <p:cNvSpPr>
            <a:spLocks noGrp="1" noRot="1" noChangeAspect="1"/>
          </p:cNvSpPr>
          <p:nvPr>
            <p:ph type="sldImg" idx="2"/>
          </p:nvPr>
        </p:nvSpPr>
        <p:spPr>
          <a:xfrm>
            <a:off x="381187" y="685800"/>
            <a:ext cx="6096299"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290" name="Shape 290"/>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
        <p:cNvGrpSpPr/>
        <p:nvPr/>
      </p:nvGrpSpPr>
      <p:grpSpPr>
        <a:xfrm>
          <a:off x="0" y="0"/>
          <a:ext cx="0" cy="0"/>
          <a:chOff x="0" y="0"/>
          <a:chExt cx="0" cy="0"/>
        </a:xfrm>
      </p:grpSpPr>
      <p:sp>
        <p:nvSpPr>
          <p:cNvPr id="54" name="Shape 54"/>
          <p:cNvSpPr>
            <a:spLocks noGrp="1" noRot="1" noChangeAspect="1"/>
          </p:cNvSpPr>
          <p:nvPr>
            <p:ph type="sldImg" idx="2"/>
          </p:nvPr>
        </p:nvSpPr>
        <p:spPr>
          <a:xfrm>
            <a:off x="381187" y="685800"/>
            <a:ext cx="6096299"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55" name="Shape 55"/>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7"/>
        <p:cNvGrpSpPr/>
        <p:nvPr/>
      </p:nvGrpSpPr>
      <p:grpSpPr>
        <a:xfrm>
          <a:off x="0" y="0"/>
          <a:ext cx="0" cy="0"/>
          <a:chOff x="0" y="0"/>
          <a:chExt cx="0" cy="0"/>
        </a:xfrm>
      </p:grpSpPr>
      <p:sp>
        <p:nvSpPr>
          <p:cNvPr id="298" name="Shape 298"/>
          <p:cNvSpPr>
            <a:spLocks noGrp="1" noRot="1" noChangeAspect="1"/>
          </p:cNvSpPr>
          <p:nvPr>
            <p:ph type="sldImg" idx="2"/>
          </p:nvPr>
        </p:nvSpPr>
        <p:spPr>
          <a:xfrm>
            <a:off x="381187" y="685800"/>
            <a:ext cx="6096299"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299" name="Shape 299"/>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4"/>
        <p:cNvGrpSpPr/>
        <p:nvPr/>
      </p:nvGrpSpPr>
      <p:grpSpPr>
        <a:xfrm>
          <a:off x="0" y="0"/>
          <a:ext cx="0" cy="0"/>
          <a:chOff x="0" y="0"/>
          <a:chExt cx="0" cy="0"/>
        </a:xfrm>
      </p:grpSpPr>
      <p:sp>
        <p:nvSpPr>
          <p:cNvPr id="305" name="Shape 305"/>
          <p:cNvSpPr>
            <a:spLocks noGrp="1" noRot="1" noChangeAspect="1"/>
          </p:cNvSpPr>
          <p:nvPr>
            <p:ph type="sldImg" idx="2"/>
          </p:nvPr>
        </p:nvSpPr>
        <p:spPr>
          <a:xfrm>
            <a:off x="381187" y="685800"/>
            <a:ext cx="6096299"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306" name="Shape 306"/>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0"/>
        <p:cNvGrpSpPr/>
        <p:nvPr/>
      </p:nvGrpSpPr>
      <p:grpSpPr>
        <a:xfrm>
          <a:off x="0" y="0"/>
          <a:ext cx="0" cy="0"/>
          <a:chOff x="0" y="0"/>
          <a:chExt cx="0" cy="0"/>
        </a:xfrm>
      </p:grpSpPr>
      <p:sp>
        <p:nvSpPr>
          <p:cNvPr id="311" name="Shape 311"/>
          <p:cNvSpPr>
            <a:spLocks noGrp="1" noRot="1" noChangeAspect="1"/>
          </p:cNvSpPr>
          <p:nvPr>
            <p:ph type="sldImg" idx="2"/>
          </p:nvPr>
        </p:nvSpPr>
        <p:spPr>
          <a:xfrm>
            <a:off x="381187" y="685800"/>
            <a:ext cx="6096299"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312" name="Shape 312"/>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7"/>
        <p:cNvGrpSpPr/>
        <p:nvPr/>
      </p:nvGrpSpPr>
      <p:grpSpPr>
        <a:xfrm>
          <a:off x="0" y="0"/>
          <a:ext cx="0" cy="0"/>
          <a:chOff x="0" y="0"/>
          <a:chExt cx="0" cy="0"/>
        </a:xfrm>
      </p:grpSpPr>
      <p:sp>
        <p:nvSpPr>
          <p:cNvPr id="318" name="Shape 318"/>
          <p:cNvSpPr>
            <a:spLocks noGrp="1" noRot="1" noChangeAspect="1"/>
          </p:cNvSpPr>
          <p:nvPr>
            <p:ph type="sldImg" idx="2"/>
          </p:nvPr>
        </p:nvSpPr>
        <p:spPr>
          <a:xfrm>
            <a:off x="381187" y="685800"/>
            <a:ext cx="6096299"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319" name="Shape 319"/>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rtl="0">
              <a:spcBef>
                <a:spcPts val="0"/>
              </a:spcBef>
              <a:buNone/>
            </a:pPr>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4"/>
        <p:cNvGrpSpPr/>
        <p:nvPr/>
      </p:nvGrpSpPr>
      <p:grpSpPr>
        <a:xfrm>
          <a:off x="0" y="0"/>
          <a:ext cx="0" cy="0"/>
          <a:chOff x="0" y="0"/>
          <a:chExt cx="0" cy="0"/>
        </a:xfrm>
      </p:grpSpPr>
      <p:sp>
        <p:nvSpPr>
          <p:cNvPr id="325" name="Shape 325"/>
          <p:cNvSpPr>
            <a:spLocks noGrp="1" noRot="1" noChangeAspect="1"/>
          </p:cNvSpPr>
          <p:nvPr>
            <p:ph type="sldImg" idx="2"/>
          </p:nvPr>
        </p:nvSpPr>
        <p:spPr>
          <a:xfrm>
            <a:off x="381187" y="685800"/>
            <a:ext cx="6096299"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326" name="Shape 326"/>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1"/>
        <p:cNvGrpSpPr/>
        <p:nvPr/>
      </p:nvGrpSpPr>
      <p:grpSpPr>
        <a:xfrm>
          <a:off x="0" y="0"/>
          <a:ext cx="0" cy="0"/>
          <a:chOff x="0" y="0"/>
          <a:chExt cx="0" cy="0"/>
        </a:xfrm>
      </p:grpSpPr>
      <p:sp>
        <p:nvSpPr>
          <p:cNvPr id="332" name="Shape 332"/>
          <p:cNvSpPr>
            <a:spLocks noGrp="1" noRot="1" noChangeAspect="1"/>
          </p:cNvSpPr>
          <p:nvPr>
            <p:ph type="sldImg" idx="2"/>
          </p:nvPr>
        </p:nvSpPr>
        <p:spPr>
          <a:xfrm>
            <a:off x="381187" y="685800"/>
            <a:ext cx="6096299"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333" name="Shape 333"/>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7"/>
        <p:cNvGrpSpPr/>
        <p:nvPr/>
      </p:nvGrpSpPr>
      <p:grpSpPr>
        <a:xfrm>
          <a:off x="0" y="0"/>
          <a:ext cx="0" cy="0"/>
          <a:chOff x="0" y="0"/>
          <a:chExt cx="0" cy="0"/>
        </a:xfrm>
      </p:grpSpPr>
      <p:sp>
        <p:nvSpPr>
          <p:cNvPr id="338" name="Shape 338"/>
          <p:cNvSpPr>
            <a:spLocks noGrp="1" noRot="1" noChangeAspect="1"/>
          </p:cNvSpPr>
          <p:nvPr>
            <p:ph type="sldImg" idx="2"/>
          </p:nvPr>
        </p:nvSpPr>
        <p:spPr>
          <a:xfrm>
            <a:off x="381187" y="685800"/>
            <a:ext cx="6096299"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339" name="Shape 339"/>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
        <p:cNvGrpSpPr/>
        <p:nvPr/>
      </p:nvGrpSpPr>
      <p:grpSpPr>
        <a:xfrm>
          <a:off x="0" y="0"/>
          <a:ext cx="0" cy="0"/>
          <a:chOff x="0" y="0"/>
          <a:chExt cx="0" cy="0"/>
        </a:xfrm>
      </p:grpSpPr>
      <p:sp>
        <p:nvSpPr>
          <p:cNvPr id="62" name="Shape 62"/>
          <p:cNvSpPr>
            <a:spLocks noGrp="1" noRot="1" noChangeAspect="1"/>
          </p:cNvSpPr>
          <p:nvPr>
            <p:ph type="sldImg" idx="2"/>
          </p:nvPr>
        </p:nvSpPr>
        <p:spPr>
          <a:xfrm>
            <a:off x="381187" y="685800"/>
            <a:ext cx="6096299"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63" name="Shape 63"/>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
        <p:cNvGrpSpPr/>
        <p:nvPr/>
      </p:nvGrpSpPr>
      <p:grpSpPr>
        <a:xfrm>
          <a:off x="0" y="0"/>
          <a:ext cx="0" cy="0"/>
          <a:chOff x="0" y="0"/>
          <a:chExt cx="0" cy="0"/>
        </a:xfrm>
      </p:grpSpPr>
      <p:sp>
        <p:nvSpPr>
          <p:cNvPr id="71" name="Shape 71"/>
          <p:cNvSpPr>
            <a:spLocks noGrp="1" noRot="1" noChangeAspect="1"/>
          </p:cNvSpPr>
          <p:nvPr>
            <p:ph type="sldImg" idx="2"/>
          </p:nvPr>
        </p:nvSpPr>
        <p:spPr>
          <a:xfrm>
            <a:off x="381187" y="685800"/>
            <a:ext cx="6096299"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72" name="Shape 72"/>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8"/>
        <p:cNvGrpSpPr/>
        <p:nvPr/>
      </p:nvGrpSpPr>
      <p:grpSpPr>
        <a:xfrm>
          <a:off x="0" y="0"/>
          <a:ext cx="0" cy="0"/>
          <a:chOff x="0" y="0"/>
          <a:chExt cx="0" cy="0"/>
        </a:xfrm>
      </p:grpSpPr>
      <p:sp>
        <p:nvSpPr>
          <p:cNvPr id="79" name="Shape 79"/>
          <p:cNvSpPr>
            <a:spLocks noGrp="1" noRot="1" noChangeAspect="1"/>
          </p:cNvSpPr>
          <p:nvPr>
            <p:ph type="sldImg" idx="2"/>
          </p:nvPr>
        </p:nvSpPr>
        <p:spPr>
          <a:xfrm>
            <a:off x="381187" y="685800"/>
            <a:ext cx="6096299"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80" name="Shape 80"/>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6"/>
        <p:cNvGrpSpPr/>
        <p:nvPr/>
      </p:nvGrpSpPr>
      <p:grpSpPr>
        <a:xfrm>
          <a:off x="0" y="0"/>
          <a:ext cx="0" cy="0"/>
          <a:chOff x="0" y="0"/>
          <a:chExt cx="0" cy="0"/>
        </a:xfrm>
      </p:grpSpPr>
      <p:sp>
        <p:nvSpPr>
          <p:cNvPr id="87" name="Shape 87"/>
          <p:cNvSpPr>
            <a:spLocks noGrp="1" noRot="1" noChangeAspect="1"/>
          </p:cNvSpPr>
          <p:nvPr>
            <p:ph type="sldImg" idx="2"/>
          </p:nvPr>
        </p:nvSpPr>
        <p:spPr>
          <a:xfrm>
            <a:off x="381187" y="685800"/>
            <a:ext cx="6096299"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88" name="Shape 88"/>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3"/>
        <p:cNvGrpSpPr/>
        <p:nvPr/>
      </p:nvGrpSpPr>
      <p:grpSpPr>
        <a:xfrm>
          <a:off x="0" y="0"/>
          <a:ext cx="0" cy="0"/>
          <a:chOff x="0" y="0"/>
          <a:chExt cx="0" cy="0"/>
        </a:xfrm>
      </p:grpSpPr>
      <p:sp>
        <p:nvSpPr>
          <p:cNvPr id="94" name="Shape 94"/>
          <p:cNvSpPr>
            <a:spLocks noGrp="1" noRot="1" noChangeAspect="1"/>
          </p:cNvSpPr>
          <p:nvPr>
            <p:ph type="sldImg" idx="2"/>
          </p:nvPr>
        </p:nvSpPr>
        <p:spPr>
          <a:xfrm>
            <a:off x="381187" y="685800"/>
            <a:ext cx="6096299"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95" name="Shape 95"/>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Shape 8"/>
        <p:cNvGrpSpPr/>
        <p:nvPr/>
      </p:nvGrpSpPr>
      <p:grpSpPr>
        <a:xfrm>
          <a:off x="0" y="0"/>
          <a:ext cx="0" cy="0"/>
          <a:chOff x="0" y="0"/>
          <a:chExt cx="0" cy="0"/>
        </a:xfrm>
      </p:grpSpPr>
      <p:sp>
        <p:nvSpPr>
          <p:cNvPr id="9" name="Shape 9"/>
          <p:cNvSpPr txBox="1">
            <a:spLocks noGrp="1"/>
          </p:cNvSpPr>
          <p:nvPr>
            <p:ph type="subTitle" idx="1"/>
          </p:nvPr>
        </p:nvSpPr>
        <p:spPr>
          <a:xfrm>
            <a:off x="685800" y="2840053"/>
            <a:ext cx="7772400" cy="784799"/>
          </a:xfrm>
          <a:prstGeom prst="rect">
            <a:avLst/>
          </a:prstGeom>
        </p:spPr>
        <p:txBody>
          <a:bodyPr lIns="91425" tIns="91425" rIns="91425" bIns="91425" anchor="t" anchorCtr="0"/>
          <a:lstStyle>
            <a:lvl1pPr algn="ctr">
              <a:spcBef>
                <a:spcPts val="0"/>
              </a:spcBef>
              <a:buClr>
                <a:schemeClr val="dk2"/>
              </a:buClr>
              <a:buNone/>
              <a:defRPr>
                <a:solidFill>
                  <a:schemeClr val="dk2"/>
                </a:solidFill>
              </a:defRPr>
            </a:lvl1pPr>
            <a:lvl2pPr algn="ctr">
              <a:spcBef>
                <a:spcPts val="0"/>
              </a:spcBef>
              <a:buClr>
                <a:schemeClr val="dk2"/>
              </a:buClr>
              <a:buSzPct val="100000"/>
              <a:buNone/>
              <a:defRPr sz="3000">
                <a:solidFill>
                  <a:schemeClr val="dk2"/>
                </a:solidFill>
              </a:defRPr>
            </a:lvl2pPr>
            <a:lvl3pPr algn="ctr">
              <a:spcBef>
                <a:spcPts val="0"/>
              </a:spcBef>
              <a:buClr>
                <a:schemeClr val="dk2"/>
              </a:buClr>
              <a:buSzPct val="100000"/>
              <a:buNone/>
              <a:defRPr sz="3000">
                <a:solidFill>
                  <a:schemeClr val="dk2"/>
                </a:solidFill>
              </a:defRPr>
            </a:lvl3pPr>
            <a:lvl4pPr algn="ctr">
              <a:spcBef>
                <a:spcPts val="0"/>
              </a:spcBef>
              <a:buClr>
                <a:schemeClr val="dk2"/>
              </a:buClr>
              <a:buSzPct val="100000"/>
              <a:buNone/>
              <a:defRPr sz="3000">
                <a:solidFill>
                  <a:schemeClr val="dk2"/>
                </a:solidFill>
              </a:defRPr>
            </a:lvl4pPr>
            <a:lvl5pPr algn="ctr">
              <a:spcBef>
                <a:spcPts val="0"/>
              </a:spcBef>
              <a:buClr>
                <a:schemeClr val="dk2"/>
              </a:buClr>
              <a:buSzPct val="100000"/>
              <a:buNone/>
              <a:defRPr sz="3000">
                <a:solidFill>
                  <a:schemeClr val="dk2"/>
                </a:solidFill>
              </a:defRPr>
            </a:lvl5pPr>
            <a:lvl6pPr algn="ctr">
              <a:spcBef>
                <a:spcPts val="0"/>
              </a:spcBef>
              <a:buClr>
                <a:schemeClr val="dk2"/>
              </a:buClr>
              <a:buSzPct val="100000"/>
              <a:buNone/>
              <a:defRPr sz="3000">
                <a:solidFill>
                  <a:schemeClr val="dk2"/>
                </a:solidFill>
              </a:defRPr>
            </a:lvl6pPr>
            <a:lvl7pPr algn="ctr">
              <a:spcBef>
                <a:spcPts val="0"/>
              </a:spcBef>
              <a:buClr>
                <a:schemeClr val="dk2"/>
              </a:buClr>
              <a:buSzPct val="100000"/>
              <a:buNone/>
              <a:defRPr sz="3000">
                <a:solidFill>
                  <a:schemeClr val="dk2"/>
                </a:solidFill>
              </a:defRPr>
            </a:lvl7pPr>
            <a:lvl8pPr algn="ctr">
              <a:spcBef>
                <a:spcPts val="0"/>
              </a:spcBef>
              <a:buClr>
                <a:schemeClr val="dk2"/>
              </a:buClr>
              <a:buSzPct val="100000"/>
              <a:buNone/>
              <a:defRPr sz="3000">
                <a:solidFill>
                  <a:schemeClr val="dk2"/>
                </a:solidFill>
              </a:defRPr>
            </a:lvl8pPr>
            <a:lvl9pPr algn="ctr">
              <a:spcBef>
                <a:spcPts val="0"/>
              </a:spcBef>
              <a:buClr>
                <a:schemeClr val="dk2"/>
              </a:buClr>
              <a:buSzPct val="100000"/>
              <a:buNone/>
              <a:defRPr sz="3000">
                <a:solidFill>
                  <a:schemeClr val="dk2"/>
                </a:solidFill>
              </a:defRPr>
            </a:lvl9pPr>
          </a:lstStyle>
          <a:p>
            <a:endParaRPr/>
          </a:p>
        </p:txBody>
      </p:sp>
      <p:sp>
        <p:nvSpPr>
          <p:cNvPr id="10" name="Shape 10"/>
          <p:cNvSpPr txBox="1">
            <a:spLocks noGrp="1"/>
          </p:cNvSpPr>
          <p:nvPr>
            <p:ph type="ctrTitle"/>
          </p:nvPr>
        </p:nvSpPr>
        <p:spPr>
          <a:xfrm>
            <a:off x="685800" y="1583342"/>
            <a:ext cx="7772400" cy="1159799"/>
          </a:xfrm>
          <a:prstGeom prst="rect">
            <a:avLst/>
          </a:prstGeom>
        </p:spPr>
        <p:txBody>
          <a:bodyPr lIns="91425" tIns="91425" rIns="91425" bIns="91425" anchor="b" anchorCtr="0"/>
          <a:lstStyle>
            <a:lvl1pPr algn="ctr">
              <a:spcBef>
                <a:spcPts val="0"/>
              </a:spcBef>
              <a:buSzPct val="100000"/>
              <a:defRPr sz="4800"/>
            </a:lvl1pPr>
            <a:lvl2pPr algn="ctr">
              <a:spcBef>
                <a:spcPts val="0"/>
              </a:spcBef>
              <a:buSzPct val="100000"/>
              <a:defRPr sz="4800"/>
            </a:lvl2pPr>
            <a:lvl3pPr algn="ctr">
              <a:spcBef>
                <a:spcPts val="0"/>
              </a:spcBef>
              <a:buSzPct val="100000"/>
              <a:defRPr sz="4800"/>
            </a:lvl3pPr>
            <a:lvl4pPr algn="ctr">
              <a:spcBef>
                <a:spcPts val="0"/>
              </a:spcBef>
              <a:buSzPct val="100000"/>
              <a:defRPr sz="4800"/>
            </a:lvl4pPr>
            <a:lvl5pPr algn="ctr">
              <a:spcBef>
                <a:spcPts val="0"/>
              </a:spcBef>
              <a:buSzPct val="100000"/>
              <a:defRPr sz="4800"/>
            </a:lvl5pPr>
            <a:lvl6pPr algn="ctr">
              <a:spcBef>
                <a:spcPts val="0"/>
              </a:spcBef>
              <a:buSzPct val="100000"/>
              <a:defRPr sz="4800"/>
            </a:lvl6pPr>
            <a:lvl7pPr algn="ctr">
              <a:spcBef>
                <a:spcPts val="0"/>
              </a:spcBef>
              <a:buSzPct val="100000"/>
              <a:defRPr sz="4800"/>
            </a:lvl7pPr>
            <a:lvl8pPr algn="ctr">
              <a:spcBef>
                <a:spcPts val="0"/>
              </a:spcBef>
              <a:buSzPct val="100000"/>
              <a:defRPr sz="4800"/>
            </a:lvl8pPr>
            <a:lvl9pPr algn="ctr">
              <a:spcBef>
                <a:spcPts val="0"/>
              </a:spcBef>
              <a:buSzPct val="100000"/>
              <a:defRPr sz="4800"/>
            </a:lvl9pPr>
          </a:lstStyle>
          <a:p>
            <a:endParaRPr/>
          </a:p>
        </p:txBody>
      </p:sp>
      <p:sp>
        <p:nvSpPr>
          <p:cNvPr id="11" name="Shape 11"/>
          <p:cNvSpPr txBox="1">
            <a:spLocks noGrp="1"/>
          </p:cNvSpPr>
          <p:nvPr>
            <p:ph type="sldNum" idx="12"/>
          </p:nvPr>
        </p:nvSpPr>
        <p:spPr>
          <a:xfrm>
            <a:off x="8556791" y="4749850"/>
            <a:ext cx="548699" cy="393600"/>
          </a:xfrm>
          <a:prstGeom prst="rect">
            <a:avLst/>
          </a:prstGeom>
        </p:spPr>
        <p:txBody>
          <a:bodyPr lIns="91425" tIns="91425" rIns="91425" bIns="91425" anchor="ctr" anchorCtr="0">
            <a:noAutofit/>
          </a:bodyPr>
          <a:lstStyle>
            <a:lvl1pPr>
              <a:spcBef>
                <a:spcPts val="0"/>
              </a:spcBef>
              <a:buNone/>
              <a:defRPr/>
            </a:lvl1pPr>
          </a:lstStyle>
          <a:p>
            <a:pPr>
              <a:spcBef>
                <a:spcPts val="0"/>
              </a:spcBef>
              <a:buNone/>
            </a:pPr>
            <a:fld id="{00000000-1234-1234-1234-123412341234}" type="slidenum">
              <a:rPr lang="en"/>
              <a:t>‹#›</a:t>
            </a:fld>
            <a:endParaRPr lang="e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Title and Body">
    <p:spTree>
      <p:nvGrpSpPr>
        <p:cNvPr id="1" name="Shape 12"/>
        <p:cNvGrpSpPr/>
        <p:nvPr/>
      </p:nvGrpSpPr>
      <p:grpSpPr>
        <a:xfrm>
          <a:off x="0" y="0"/>
          <a:ext cx="0" cy="0"/>
          <a:chOff x="0" y="0"/>
          <a:chExt cx="0" cy="0"/>
        </a:xfrm>
      </p:grpSpPr>
      <p:sp>
        <p:nvSpPr>
          <p:cNvPr id="13" name="Shape 13"/>
          <p:cNvSpPr txBox="1">
            <a:spLocks noGrp="1"/>
          </p:cNvSpPr>
          <p:nvPr>
            <p:ph type="title"/>
          </p:nvPr>
        </p:nvSpPr>
        <p:spPr>
          <a:xfrm>
            <a:off x="457200" y="205978"/>
            <a:ext cx="8229600" cy="857400"/>
          </a:xfrm>
          <a:prstGeom prst="rect">
            <a:avLst/>
          </a:prstGeom>
        </p:spPr>
        <p:txBody>
          <a:bodyPr lIns="91425" tIns="91425" rIns="91425" bIns="91425" anchor="b" anchorCtr="0"/>
          <a:lstStyle>
            <a:lvl1pPr>
              <a:spcBef>
                <a:spcPts val="0"/>
              </a:spcBef>
              <a:defRPr/>
            </a:lvl1pPr>
            <a:lvl2pPr>
              <a:spcBef>
                <a:spcPts val="0"/>
              </a:spcBef>
              <a:defRPr/>
            </a:lvl2pPr>
            <a:lvl3pPr>
              <a:spcBef>
                <a:spcPts val="0"/>
              </a:spcBef>
              <a:defRPr/>
            </a:lvl3pPr>
            <a:lvl4pPr>
              <a:spcBef>
                <a:spcPts val="0"/>
              </a:spcBef>
              <a:defRPr/>
            </a:lvl4pPr>
            <a:lvl5pPr>
              <a:spcBef>
                <a:spcPts val="0"/>
              </a:spcBef>
              <a:defRPr/>
            </a:lvl5pPr>
            <a:lvl6pPr>
              <a:spcBef>
                <a:spcPts val="0"/>
              </a:spcBef>
              <a:defRPr/>
            </a:lvl6pPr>
            <a:lvl7pPr>
              <a:spcBef>
                <a:spcPts val="0"/>
              </a:spcBef>
              <a:defRPr/>
            </a:lvl7pPr>
            <a:lvl8pPr>
              <a:spcBef>
                <a:spcPts val="0"/>
              </a:spcBef>
              <a:defRPr/>
            </a:lvl8pPr>
            <a:lvl9pPr>
              <a:spcBef>
                <a:spcPts val="0"/>
              </a:spcBef>
              <a:defRPr/>
            </a:lvl9pPr>
          </a:lstStyle>
          <a:p>
            <a:endParaRPr/>
          </a:p>
        </p:txBody>
      </p:sp>
      <p:sp>
        <p:nvSpPr>
          <p:cNvPr id="14" name="Shape 14"/>
          <p:cNvSpPr txBox="1">
            <a:spLocks noGrp="1"/>
          </p:cNvSpPr>
          <p:nvPr>
            <p:ph type="body" idx="1"/>
          </p:nvPr>
        </p:nvSpPr>
        <p:spPr>
          <a:xfrm>
            <a:off x="457200" y="1200150"/>
            <a:ext cx="8229600" cy="3725699"/>
          </a:xfrm>
          <a:prstGeom prst="rect">
            <a:avLst/>
          </a:prstGeom>
        </p:spPr>
        <p:txBody>
          <a:bodyPr lIns="91425" tIns="91425" rIns="91425" bIns="91425" anchor="t" anchorCtr="0"/>
          <a:lstStyle>
            <a:lvl1pPr>
              <a:spcBef>
                <a:spcPts val="0"/>
              </a:spcBef>
              <a:defRPr/>
            </a:lvl1pPr>
            <a:lvl2pPr>
              <a:spcBef>
                <a:spcPts val="0"/>
              </a:spcBef>
              <a:defRPr/>
            </a:lvl2pPr>
            <a:lvl3pPr>
              <a:spcBef>
                <a:spcPts val="0"/>
              </a:spcBef>
              <a:defRPr/>
            </a:lvl3pPr>
            <a:lvl4pPr>
              <a:spcBef>
                <a:spcPts val="0"/>
              </a:spcBef>
              <a:defRPr/>
            </a:lvl4pPr>
            <a:lvl5pPr>
              <a:spcBef>
                <a:spcPts val="0"/>
              </a:spcBef>
              <a:defRPr/>
            </a:lvl5pPr>
            <a:lvl6pPr>
              <a:spcBef>
                <a:spcPts val="0"/>
              </a:spcBef>
              <a:defRPr/>
            </a:lvl6pPr>
            <a:lvl7pPr>
              <a:spcBef>
                <a:spcPts val="0"/>
              </a:spcBef>
              <a:defRPr/>
            </a:lvl7pPr>
            <a:lvl8pPr>
              <a:spcBef>
                <a:spcPts val="0"/>
              </a:spcBef>
              <a:defRPr/>
            </a:lvl8pPr>
            <a:lvl9pPr>
              <a:spcBef>
                <a:spcPts val="0"/>
              </a:spcBef>
              <a:defRPr/>
            </a:lvl9pPr>
          </a:lstStyle>
          <a:p>
            <a:endParaRPr/>
          </a:p>
        </p:txBody>
      </p:sp>
      <p:sp>
        <p:nvSpPr>
          <p:cNvPr id="15" name="Shape 15"/>
          <p:cNvSpPr txBox="1">
            <a:spLocks noGrp="1"/>
          </p:cNvSpPr>
          <p:nvPr>
            <p:ph type="sldNum" idx="12"/>
          </p:nvPr>
        </p:nvSpPr>
        <p:spPr>
          <a:xfrm>
            <a:off x="8556791" y="4749850"/>
            <a:ext cx="548699" cy="393600"/>
          </a:xfrm>
          <a:prstGeom prst="rect">
            <a:avLst/>
          </a:prstGeom>
        </p:spPr>
        <p:txBody>
          <a:bodyPr lIns="91425" tIns="91425" rIns="91425" bIns="91425" anchor="ctr" anchorCtr="0">
            <a:noAutofit/>
          </a:bodyPr>
          <a:lstStyle>
            <a:lvl1pPr>
              <a:spcBef>
                <a:spcPts val="0"/>
              </a:spcBef>
              <a:buNone/>
              <a:defRPr/>
            </a:lvl1pPr>
          </a:lstStyle>
          <a:p>
            <a:pPr>
              <a:spcBef>
                <a:spcPts val="0"/>
              </a:spcBef>
              <a:buNone/>
            </a:pPr>
            <a:fld id="{00000000-1234-1234-1234-123412341234}" type="slidenum">
              <a:rPr lang="en"/>
              <a:t>‹#›</a:t>
            </a:fld>
            <a:endParaRPr lang="e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ColTx">
  <p:cSld name="Title and Two Columns">
    <p:spTree>
      <p:nvGrpSpPr>
        <p:cNvPr id="1" name="Shape 16"/>
        <p:cNvGrpSpPr/>
        <p:nvPr/>
      </p:nvGrpSpPr>
      <p:grpSpPr>
        <a:xfrm>
          <a:off x="0" y="0"/>
          <a:ext cx="0" cy="0"/>
          <a:chOff x="0" y="0"/>
          <a:chExt cx="0" cy="0"/>
        </a:xfrm>
      </p:grpSpPr>
      <p:sp>
        <p:nvSpPr>
          <p:cNvPr id="17" name="Shape 17"/>
          <p:cNvSpPr txBox="1">
            <a:spLocks noGrp="1"/>
          </p:cNvSpPr>
          <p:nvPr>
            <p:ph type="title"/>
          </p:nvPr>
        </p:nvSpPr>
        <p:spPr>
          <a:xfrm>
            <a:off x="457200" y="205978"/>
            <a:ext cx="8229600" cy="857400"/>
          </a:xfrm>
          <a:prstGeom prst="rect">
            <a:avLst/>
          </a:prstGeom>
        </p:spPr>
        <p:txBody>
          <a:bodyPr lIns="91425" tIns="91425" rIns="91425" bIns="91425" anchor="b" anchorCtr="0"/>
          <a:lstStyle>
            <a:lvl1pPr>
              <a:spcBef>
                <a:spcPts val="0"/>
              </a:spcBef>
              <a:defRPr/>
            </a:lvl1pPr>
            <a:lvl2pPr>
              <a:spcBef>
                <a:spcPts val="0"/>
              </a:spcBef>
              <a:defRPr/>
            </a:lvl2pPr>
            <a:lvl3pPr>
              <a:spcBef>
                <a:spcPts val="0"/>
              </a:spcBef>
              <a:defRPr/>
            </a:lvl3pPr>
            <a:lvl4pPr>
              <a:spcBef>
                <a:spcPts val="0"/>
              </a:spcBef>
              <a:defRPr/>
            </a:lvl4pPr>
            <a:lvl5pPr>
              <a:spcBef>
                <a:spcPts val="0"/>
              </a:spcBef>
              <a:defRPr/>
            </a:lvl5pPr>
            <a:lvl6pPr>
              <a:spcBef>
                <a:spcPts val="0"/>
              </a:spcBef>
              <a:defRPr/>
            </a:lvl6pPr>
            <a:lvl7pPr>
              <a:spcBef>
                <a:spcPts val="0"/>
              </a:spcBef>
              <a:defRPr/>
            </a:lvl7pPr>
            <a:lvl8pPr>
              <a:spcBef>
                <a:spcPts val="0"/>
              </a:spcBef>
              <a:defRPr/>
            </a:lvl8pPr>
            <a:lvl9pPr>
              <a:spcBef>
                <a:spcPts val="0"/>
              </a:spcBef>
              <a:defRPr/>
            </a:lvl9pPr>
          </a:lstStyle>
          <a:p>
            <a:endParaRPr/>
          </a:p>
        </p:txBody>
      </p:sp>
      <p:sp>
        <p:nvSpPr>
          <p:cNvPr id="18" name="Shape 18"/>
          <p:cNvSpPr txBox="1">
            <a:spLocks noGrp="1"/>
          </p:cNvSpPr>
          <p:nvPr>
            <p:ph type="body" idx="1"/>
          </p:nvPr>
        </p:nvSpPr>
        <p:spPr>
          <a:xfrm>
            <a:off x="457200" y="1200150"/>
            <a:ext cx="3994500" cy="3725699"/>
          </a:xfrm>
          <a:prstGeom prst="rect">
            <a:avLst/>
          </a:prstGeom>
        </p:spPr>
        <p:txBody>
          <a:bodyPr lIns="91425" tIns="91425" rIns="91425" bIns="91425" anchor="t" anchorCtr="0"/>
          <a:lstStyle>
            <a:lvl1pPr>
              <a:spcBef>
                <a:spcPts val="0"/>
              </a:spcBef>
              <a:defRPr/>
            </a:lvl1pPr>
            <a:lvl2pPr>
              <a:spcBef>
                <a:spcPts val="0"/>
              </a:spcBef>
              <a:defRPr/>
            </a:lvl2pPr>
            <a:lvl3pPr>
              <a:spcBef>
                <a:spcPts val="0"/>
              </a:spcBef>
              <a:defRPr/>
            </a:lvl3pPr>
            <a:lvl4pPr>
              <a:spcBef>
                <a:spcPts val="0"/>
              </a:spcBef>
              <a:defRPr/>
            </a:lvl4pPr>
            <a:lvl5pPr>
              <a:spcBef>
                <a:spcPts val="0"/>
              </a:spcBef>
              <a:defRPr/>
            </a:lvl5pPr>
            <a:lvl6pPr>
              <a:spcBef>
                <a:spcPts val="0"/>
              </a:spcBef>
              <a:defRPr/>
            </a:lvl6pPr>
            <a:lvl7pPr>
              <a:spcBef>
                <a:spcPts val="0"/>
              </a:spcBef>
              <a:defRPr/>
            </a:lvl7pPr>
            <a:lvl8pPr>
              <a:spcBef>
                <a:spcPts val="0"/>
              </a:spcBef>
              <a:defRPr/>
            </a:lvl8pPr>
            <a:lvl9pPr>
              <a:spcBef>
                <a:spcPts val="0"/>
              </a:spcBef>
              <a:defRPr/>
            </a:lvl9pPr>
          </a:lstStyle>
          <a:p>
            <a:endParaRPr/>
          </a:p>
        </p:txBody>
      </p:sp>
      <p:sp>
        <p:nvSpPr>
          <p:cNvPr id="19" name="Shape 19"/>
          <p:cNvSpPr txBox="1">
            <a:spLocks noGrp="1"/>
          </p:cNvSpPr>
          <p:nvPr>
            <p:ph type="body" idx="2"/>
          </p:nvPr>
        </p:nvSpPr>
        <p:spPr>
          <a:xfrm>
            <a:off x="4692273" y="1200150"/>
            <a:ext cx="3994500" cy="3725699"/>
          </a:xfrm>
          <a:prstGeom prst="rect">
            <a:avLst/>
          </a:prstGeom>
        </p:spPr>
        <p:txBody>
          <a:bodyPr lIns="91425" tIns="91425" rIns="91425" bIns="91425" anchor="t" anchorCtr="0"/>
          <a:lstStyle>
            <a:lvl1pPr>
              <a:spcBef>
                <a:spcPts val="0"/>
              </a:spcBef>
              <a:defRPr/>
            </a:lvl1pPr>
            <a:lvl2pPr>
              <a:spcBef>
                <a:spcPts val="0"/>
              </a:spcBef>
              <a:defRPr/>
            </a:lvl2pPr>
            <a:lvl3pPr>
              <a:spcBef>
                <a:spcPts val="0"/>
              </a:spcBef>
              <a:defRPr/>
            </a:lvl3pPr>
            <a:lvl4pPr>
              <a:spcBef>
                <a:spcPts val="0"/>
              </a:spcBef>
              <a:defRPr/>
            </a:lvl4pPr>
            <a:lvl5pPr>
              <a:spcBef>
                <a:spcPts val="0"/>
              </a:spcBef>
              <a:defRPr/>
            </a:lvl5pPr>
            <a:lvl6pPr>
              <a:spcBef>
                <a:spcPts val="0"/>
              </a:spcBef>
              <a:defRPr/>
            </a:lvl6pPr>
            <a:lvl7pPr>
              <a:spcBef>
                <a:spcPts val="0"/>
              </a:spcBef>
              <a:defRPr/>
            </a:lvl7pPr>
            <a:lvl8pPr>
              <a:spcBef>
                <a:spcPts val="0"/>
              </a:spcBef>
              <a:defRPr/>
            </a:lvl8pPr>
            <a:lvl9pPr>
              <a:spcBef>
                <a:spcPts val="0"/>
              </a:spcBef>
              <a:defRPr/>
            </a:lvl9pPr>
          </a:lstStyle>
          <a:p>
            <a:endParaRPr/>
          </a:p>
        </p:txBody>
      </p:sp>
      <p:sp>
        <p:nvSpPr>
          <p:cNvPr id="20" name="Shape 20"/>
          <p:cNvSpPr txBox="1">
            <a:spLocks noGrp="1"/>
          </p:cNvSpPr>
          <p:nvPr>
            <p:ph type="sldNum" idx="12"/>
          </p:nvPr>
        </p:nvSpPr>
        <p:spPr>
          <a:xfrm>
            <a:off x="8556791" y="4749850"/>
            <a:ext cx="548699" cy="393600"/>
          </a:xfrm>
          <a:prstGeom prst="rect">
            <a:avLst/>
          </a:prstGeom>
        </p:spPr>
        <p:txBody>
          <a:bodyPr lIns="91425" tIns="91425" rIns="91425" bIns="91425" anchor="ctr" anchorCtr="0">
            <a:noAutofit/>
          </a:bodyPr>
          <a:lstStyle>
            <a:lvl1pPr>
              <a:spcBef>
                <a:spcPts val="0"/>
              </a:spcBef>
              <a:buNone/>
              <a:defRPr/>
            </a:lvl1pPr>
          </a:lstStyle>
          <a:p>
            <a:pPr>
              <a:spcBef>
                <a:spcPts val="0"/>
              </a:spcBef>
              <a:buNone/>
            </a:pPr>
            <a:fld id="{00000000-1234-1234-1234-123412341234}" type="slidenum">
              <a:rPr lang="en"/>
              <a:t>‹#›</a:t>
            </a:fld>
            <a:endParaRPr lang="e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Shape 21"/>
        <p:cNvGrpSpPr/>
        <p:nvPr/>
      </p:nvGrpSpPr>
      <p:grpSpPr>
        <a:xfrm>
          <a:off x="0" y="0"/>
          <a:ext cx="0" cy="0"/>
          <a:chOff x="0" y="0"/>
          <a:chExt cx="0" cy="0"/>
        </a:xfrm>
      </p:grpSpPr>
      <p:sp>
        <p:nvSpPr>
          <p:cNvPr id="22" name="Shape 22"/>
          <p:cNvSpPr txBox="1">
            <a:spLocks noGrp="1"/>
          </p:cNvSpPr>
          <p:nvPr>
            <p:ph type="title"/>
          </p:nvPr>
        </p:nvSpPr>
        <p:spPr>
          <a:xfrm>
            <a:off x="457200" y="205978"/>
            <a:ext cx="8229600" cy="857400"/>
          </a:xfrm>
          <a:prstGeom prst="rect">
            <a:avLst/>
          </a:prstGeom>
        </p:spPr>
        <p:txBody>
          <a:bodyPr lIns="91425" tIns="91425" rIns="91425" bIns="91425" anchor="b" anchorCtr="0"/>
          <a:lstStyle>
            <a:lvl1pPr>
              <a:spcBef>
                <a:spcPts val="0"/>
              </a:spcBef>
              <a:defRPr/>
            </a:lvl1pPr>
            <a:lvl2pPr>
              <a:spcBef>
                <a:spcPts val="0"/>
              </a:spcBef>
              <a:defRPr/>
            </a:lvl2pPr>
            <a:lvl3pPr>
              <a:spcBef>
                <a:spcPts val="0"/>
              </a:spcBef>
              <a:defRPr/>
            </a:lvl3pPr>
            <a:lvl4pPr>
              <a:spcBef>
                <a:spcPts val="0"/>
              </a:spcBef>
              <a:defRPr/>
            </a:lvl4pPr>
            <a:lvl5pPr>
              <a:spcBef>
                <a:spcPts val="0"/>
              </a:spcBef>
              <a:defRPr/>
            </a:lvl5pPr>
            <a:lvl6pPr>
              <a:spcBef>
                <a:spcPts val="0"/>
              </a:spcBef>
              <a:defRPr/>
            </a:lvl6pPr>
            <a:lvl7pPr>
              <a:spcBef>
                <a:spcPts val="0"/>
              </a:spcBef>
              <a:defRPr/>
            </a:lvl7pPr>
            <a:lvl8pPr>
              <a:spcBef>
                <a:spcPts val="0"/>
              </a:spcBef>
              <a:defRPr/>
            </a:lvl8pPr>
            <a:lvl9pPr>
              <a:spcBef>
                <a:spcPts val="0"/>
              </a:spcBef>
              <a:defRPr/>
            </a:lvl9pPr>
          </a:lstStyle>
          <a:p>
            <a:endParaRPr/>
          </a:p>
        </p:txBody>
      </p:sp>
      <p:sp>
        <p:nvSpPr>
          <p:cNvPr id="23" name="Shape 23"/>
          <p:cNvSpPr txBox="1">
            <a:spLocks noGrp="1"/>
          </p:cNvSpPr>
          <p:nvPr>
            <p:ph type="sldNum" idx="12"/>
          </p:nvPr>
        </p:nvSpPr>
        <p:spPr>
          <a:xfrm>
            <a:off x="8556791" y="4749850"/>
            <a:ext cx="548699" cy="393600"/>
          </a:xfrm>
          <a:prstGeom prst="rect">
            <a:avLst/>
          </a:prstGeom>
        </p:spPr>
        <p:txBody>
          <a:bodyPr lIns="91425" tIns="91425" rIns="91425" bIns="91425" anchor="ctr" anchorCtr="0">
            <a:noAutofit/>
          </a:bodyPr>
          <a:lstStyle>
            <a:lvl1pPr>
              <a:spcBef>
                <a:spcPts val="0"/>
              </a:spcBef>
              <a:buNone/>
              <a:defRPr/>
            </a:lvl1pPr>
          </a:lstStyle>
          <a:p>
            <a:pPr>
              <a:spcBef>
                <a:spcPts val="0"/>
              </a:spcBef>
              <a:buNone/>
            </a:pPr>
            <a:fld id="{00000000-1234-1234-1234-123412341234}" type="slidenum">
              <a:rPr lang="en"/>
              <a:t>‹#›</a:t>
            </a:fld>
            <a:endParaRPr lang="e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cSld name="Caption">
    <p:spTree>
      <p:nvGrpSpPr>
        <p:cNvPr id="1" name="Shape 24"/>
        <p:cNvGrpSpPr/>
        <p:nvPr/>
      </p:nvGrpSpPr>
      <p:grpSpPr>
        <a:xfrm>
          <a:off x="0" y="0"/>
          <a:ext cx="0" cy="0"/>
          <a:chOff x="0" y="0"/>
          <a:chExt cx="0" cy="0"/>
        </a:xfrm>
      </p:grpSpPr>
      <p:sp>
        <p:nvSpPr>
          <p:cNvPr id="25" name="Shape 25"/>
          <p:cNvSpPr txBox="1">
            <a:spLocks noGrp="1"/>
          </p:cNvSpPr>
          <p:nvPr>
            <p:ph type="body" idx="1"/>
          </p:nvPr>
        </p:nvSpPr>
        <p:spPr>
          <a:xfrm>
            <a:off x="457200" y="4406309"/>
            <a:ext cx="8229600" cy="519599"/>
          </a:xfrm>
          <a:prstGeom prst="rect">
            <a:avLst/>
          </a:prstGeom>
        </p:spPr>
        <p:txBody>
          <a:bodyPr lIns="91425" tIns="91425" rIns="91425" bIns="91425" anchor="t" anchorCtr="0"/>
          <a:lstStyle>
            <a:lvl1pPr algn="ctr">
              <a:spcBef>
                <a:spcPts val="0"/>
              </a:spcBef>
              <a:buClr>
                <a:schemeClr val="dk1"/>
              </a:buClr>
              <a:buSzPct val="100000"/>
              <a:buNone/>
              <a:defRPr sz="1800">
                <a:solidFill>
                  <a:schemeClr val="dk1"/>
                </a:solidFill>
              </a:defRPr>
            </a:lvl1pPr>
          </a:lstStyle>
          <a:p>
            <a:endParaRPr/>
          </a:p>
        </p:txBody>
      </p:sp>
      <p:sp>
        <p:nvSpPr>
          <p:cNvPr id="26" name="Shape 26"/>
          <p:cNvSpPr txBox="1">
            <a:spLocks noGrp="1"/>
          </p:cNvSpPr>
          <p:nvPr>
            <p:ph type="sldNum" idx="12"/>
          </p:nvPr>
        </p:nvSpPr>
        <p:spPr>
          <a:xfrm>
            <a:off x="8556791" y="4749850"/>
            <a:ext cx="548699" cy="393600"/>
          </a:xfrm>
          <a:prstGeom prst="rect">
            <a:avLst/>
          </a:prstGeom>
        </p:spPr>
        <p:txBody>
          <a:bodyPr lIns="91425" tIns="91425" rIns="91425" bIns="91425" anchor="ctr" anchorCtr="0">
            <a:noAutofit/>
          </a:bodyPr>
          <a:lstStyle>
            <a:lvl1pPr>
              <a:spcBef>
                <a:spcPts val="0"/>
              </a:spcBef>
              <a:buNone/>
              <a:defRPr/>
            </a:lvl1pPr>
          </a:lstStyle>
          <a:p>
            <a:pPr>
              <a:spcBef>
                <a:spcPts val="0"/>
              </a:spcBef>
              <a:buNone/>
            </a:pPr>
            <a:fld id="{00000000-1234-1234-1234-123412341234}" type="slidenum">
              <a:rPr lang="en"/>
              <a:t>‹#›</a:t>
            </a:fld>
            <a:endParaRPr lang="e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cSld name="Blank">
    <p:spTree>
      <p:nvGrpSpPr>
        <p:cNvPr id="1" name="Shape 27"/>
        <p:cNvGrpSpPr/>
        <p:nvPr/>
      </p:nvGrpSpPr>
      <p:grpSpPr>
        <a:xfrm>
          <a:off x="0" y="0"/>
          <a:ext cx="0" cy="0"/>
          <a:chOff x="0" y="0"/>
          <a:chExt cx="0" cy="0"/>
        </a:xfrm>
      </p:grpSpPr>
      <p:sp>
        <p:nvSpPr>
          <p:cNvPr id="28" name="Shape 28"/>
          <p:cNvSpPr txBox="1">
            <a:spLocks noGrp="1"/>
          </p:cNvSpPr>
          <p:nvPr>
            <p:ph type="sldNum" idx="12"/>
          </p:nvPr>
        </p:nvSpPr>
        <p:spPr>
          <a:xfrm>
            <a:off x="8556791" y="4749850"/>
            <a:ext cx="548699" cy="393600"/>
          </a:xfrm>
          <a:prstGeom prst="rect">
            <a:avLst/>
          </a:prstGeom>
        </p:spPr>
        <p:txBody>
          <a:bodyPr lIns="91425" tIns="91425" rIns="91425" bIns="91425" anchor="ctr" anchorCtr="0">
            <a:noAutofit/>
          </a:bodyPr>
          <a:lstStyle>
            <a:lvl1pPr>
              <a:spcBef>
                <a:spcPts val="0"/>
              </a:spcBef>
              <a:buNone/>
              <a:defRPr/>
            </a:lvl1pPr>
          </a:lstStyle>
          <a:p>
            <a:pPr>
              <a:spcBef>
                <a:spcPts val="0"/>
              </a:spcBef>
              <a:buNone/>
            </a:pPr>
            <a:fld id="{00000000-1234-1234-1234-123412341234}" type="slidenum">
              <a:rPr lang="en"/>
              <a:t>‹#›</a:t>
            </a:fld>
            <a:endParaRPr lang="en"/>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a:gsLst>
            <a:gs pos="0">
              <a:schemeClr val="lt1"/>
            </a:gs>
            <a:gs pos="30000">
              <a:schemeClr val="lt1"/>
            </a:gs>
            <a:gs pos="100000">
              <a:schemeClr val="lt2"/>
            </a:gs>
          </a:gsLst>
          <a:path path="circle">
            <a:fillToRect l="50000" t="50000" r="50000" b="50000"/>
          </a:path>
          <a:tileRect/>
        </a:gradFill>
        <a:effectLst/>
      </p:bgPr>
    </p:bg>
    <p:spTree>
      <p:nvGrpSpPr>
        <p:cNvPr id="1" name="Shape 4"/>
        <p:cNvGrpSpPr/>
        <p:nvPr/>
      </p:nvGrpSpPr>
      <p:grpSpPr>
        <a:xfrm>
          <a:off x="0" y="0"/>
          <a:ext cx="0" cy="0"/>
          <a:chOff x="0" y="0"/>
          <a:chExt cx="0" cy="0"/>
        </a:xfrm>
      </p:grpSpPr>
      <p:sp>
        <p:nvSpPr>
          <p:cNvPr id="5" name="Shape 5"/>
          <p:cNvSpPr txBox="1">
            <a:spLocks noGrp="1"/>
          </p:cNvSpPr>
          <p:nvPr>
            <p:ph type="title"/>
          </p:nvPr>
        </p:nvSpPr>
        <p:spPr>
          <a:xfrm>
            <a:off x="457200" y="205978"/>
            <a:ext cx="8229600" cy="857400"/>
          </a:xfrm>
          <a:prstGeom prst="rect">
            <a:avLst/>
          </a:prstGeom>
          <a:noFill/>
          <a:ln>
            <a:noFill/>
          </a:ln>
        </p:spPr>
        <p:txBody>
          <a:bodyPr lIns="91425" tIns="91425" rIns="91425" bIns="91425" anchor="b" anchorCtr="0"/>
          <a:lstStyle>
            <a:lvl1pPr>
              <a:spcBef>
                <a:spcPts val="0"/>
              </a:spcBef>
              <a:buClr>
                <a:schemeClr val="dk1"/>
              </a:buClr>
              <a:buSzPct val="100000"/>
              <a:buNone/>
              <a:defRPr sz="3600" b="1">
                <a:solidFill>
                  <a:schemeClr val="dk1"/>
                </a:solidFill>
              </a:defRPr>
            </a:lvl1pPr>
            <a:lvl2pPr>
              <a:spcBef>
                <a:spcPts val="0"/>
              </a:spcBef>
              <a:buClr>
                <a:schemeClr val="dk1"/>
              </a:buClr>
              <a:buSzPct val="100000"/>
              <a:buNone/>
              <a:defRPr sz="3600" b="1">
                <a:solidFill>
                  <a:schemeClr val="dk1"/>
                </a:solidFill>
              </a:defRPr>
            </a:lvl2pPr>
            <a:lvl3pPr>
              <a:spcBef>
                <a:spcPts val="0"/>
              </a:spcBef>
              <a:buClr>
                <a:schemeClr val="dk1"/>
              </a:buClr>
              <a:buSzPct val="100000"/>
              <a:buNone/>
              <a:defRPr sz="3600" b="1">
                <a:solidFill>
                  <a:schemeClr val="dk1"/>
                </a:solidFill>
              </a:defRPr>
            </a:lvl3pPr>
            <a:lvl4pPr>
              <a:spcBef>
                <a:spcPts val="0"/>
              </a:spcBef>
              <a:buClr>
                <a:schemeClr val="dk1"/>
              </a:buClr>
              <a:buSzPct val="100000"/>
              <a:buNone/>
              <a:defRPr sz="3600" b="1">
                <a:solidFill>
                  <a:schemeClr val="dk1"/>
                </a:solidFill>
              </a:defRPr>
            </a:lvl4pPr>
            <a:lvl5pPr>
              <a:spcBef>
                <a:spcPts val="0"/>
              </a:spcBef>
              <a:buClr>
                <a:schemeClr val="dk1"/>
              </a:buClr>
              <a:buSzPct val="100000"/>
              <a:buNone/>
              <a:defRPr sz="3600" b="1">
                <a:solidFill>
                  <a:schemeClr val="dk1"/>
                </a:solidFill>
              </a:defRPr>
            </a:lvl5pPr>
            <a:lvl6pPr>
              <a:spcBef>
                <a:spcPts val="0"/>
              </a:spcBef>
              <a:buClr>
                <a:schemeClr val="dk1"/>
              </a:buClr>
              <a:buSzPct val="100000"/>
              <a:buNone/>
              <a:defRPr sz="3600" b="1">
                <a:solidFill>
                  <a:schemeClr val="dk1"/>
                </a:solidFill>
              </a:defRPr>
            </a:lvl6pPr>
            <a:lvl7pPr>
              <a:spcBef>
                <a:spcPts val="0"/>
              </a:spcBef>
              <a:buClr>
                <a:schemeClr val="dk1"/>
              </a:buClr>
              <a:buSzPct val="100000"/>
              <a:buNone/>
              <a:defRPr sz="3600" b="1">
                <a:solidFill>
                  <a:schemeClr val="dk1"/>
                </a:solidFill>
              </a:defRPr>
            </a:lvl7pPr>
            <a:lvl8pPr>
              <a:spcBef>
                <a:spcPts val="0"/>
              </a:spcBef>
              <a:buClr>
                <a:schemeClr val="dk1"/>
              </a:buClr>
              <a:buSzPct val="100000"/>
              <a:buNone/>
              <a:defRPr sz="3600" b="1">
                <a:solidFill>
                  <a:schemeClr val="dk1"/>
                </a:solidFill>
              </a:defRPr>
            </a:lvl8pPr>
            <a:lvl9pPr>
              <a:spcBef>
                <a:spcPts val="0"/>
              </a:spcBef>
              <a:buClr>
                <a:schemeClr val="dk1"/>
              </a:buClr>
              <a:buSzPct val="100000"/>
              <a:buNone/>
              <a:defRPr sz="3600" b="1">
                <a:solidFill>
                  <a:schemeClr val="dk1"/>
                </a:solidFill>
              </a:defRPr>
            </a:lvl9pPr>
          </a:lstStyle>
          <a:p>
            <a:endParaRPr/>
          </a:p>
        </p:txBody>
      </p:sp>
      <p:sp>
        <p:nvSpPr>
          <p:cNvPr id="6" name="Shape 6"/>
          <p:cNvSpPr txBox="1">
            <a:spLocks noGrp="1"/>
          </p:cNvSpPr>
          <p:nvPr>
            <p:ph type="body" idx="1"/>
          </p:nvPr>
        </p:nvSpPr>
        <p:spPr>
          <a:xfrm>
            <a:off x="457200" y="1200150"/>
            <a:ext cx="8229600" cy="3725699"/>
          </a:xfrm>
          <a:prstGeom prst="rect">
            <a:avLst/>
          </a:prstGeom>
          <a:noFill/>
          <a:ln>
            <a:noFill/>
          </a:ln>
        </p:spPr>
        <p:txBody>
          <a:bodyPr lIns="91425" tIns="91425" rIns="91425" bIns="91425" anchor="t" anchorCtr="0"/>
          <a:lstStyle>
            <a:lvl1pPr>
              <a:spcBef>
                <a:spcPts val="600"/>
              </a:spcBef>
              <a:buSzPct val="100000"/>
              <a:defRPr sz="3000"/>
            </a:lvl1pPr>
            <a:lvl2pPr>
              <a:spcBef>
                <a:spcPts val="480"/>
              </a:spcBef>
              <a:buSzPct val="100000"/>
              <a:defRPr sz="2400"/>
            </a:lvl2pPr>
            <a:lvl3pPr>
              <a:spcBef>
                <a:spcPts val="480"/>
              </a:spcBef>
              <a:buSzPct val="100000"/>
              <a:defRPr sz="2400"/>
            </a:lvl3pPr>
            <a:lvl4pPr>
              <a:spcBef>
                <a:spcPts val="360"/>
              </a:spcBef>
              <a:buSzPct val="100000"/>
              <a:defRPr sz="1800"/>
            </a:lvl4pPr>
            <a:lvl5pPr>
              <a:spcBef>
                <a:spcPts val="360"/>
              </a:spcBef>
              <a:buSzPct val="100000"/>
              <a:defRPr sz="1800"/>
            </a:lvl5pPr>
            <a:lvl6pPr>
              <a:spcBef>
                <a:spcPts val="360"/>
              </a:spcBef>
              <a:buSzPct val="100000"/>
              <a:defRPr sz="1800"/>
            </a:lvl6pPr>
            <a:lvl7pPr>
              <a:spcBef>
                <a:spcPts val="360"/>
              </a:spcBef>
              <a:buSzPct val="100000"/>
              <a:defRPr sz="1800"/>
            </a:lvl7pPr>
            <a:lvl8pPr>
              <a:spcBef>
                <a:spcPts val="360"/>
              </a:spcBef>
              <a:buSzPct val="100000"/>
              <a:defRPr sz="1800"/>
            </a:lvl8pPr>
            <a:lvl9pPr>
              <a:spcBef>
                <a:spcPts val="360"/>
              </a:spcBef>
              <a:buSzPct val="100000"/>
              <a:defRPr sz="1800"/>
            </a:lvl9pPr>
          </a:lstStyle>
          <a:p>
            <a:endParaRPr/>
          </a:p>
        </p:txBody>
      </p:sp>
      <p:sp>
        <p:nvSpPr>
          <p:cNvPr id="7" name="Shape 7"/>
          <p:cNvSpPr txBox="1">
            <a:spLocks noGrp="1"/>
          </p:cNvSpPr>
          <p:nvPr>
            <p:ph type="sldNum" idx="12"/>
          </p:nvPr>
        </p:nvSpPr>
        <p:spPr>
          <a:xfrm>
            <a:off x="8556791" y="4749850"/>
            <a:ext cx="548699" cy="393600"/>
          </a:xfrm>
          <a:prstGeom prst="rect">
            <a:avLst/>
          </a:prstGeom>
          <a:noFill/>
          <a:ln>
            <a:noFill/>
          </a:ln>
        </p:spPr>
        <p:txBody>
          <a:bodyPr lIns="91425" tIns="91425" rIns="91425" bIns="91425" anchor="ctr" anchorCtr="0">
            <a:noAutofit/>
          </a:bodyPr>
          <a:lstStyle>
            <a:lvl1pPr algn="r">
              <a:spcBef>
                <a:spcPts val="0"/>
              </a:spcBef>
              <a:buNone/>
              <a:defRPr sz="1300">
                <a:solidFill>
                  <a:schemeClr val="dk1"/>
                </a:solidFill>
              </a:defRPr>
            </a:lvl1pPr>
          </a:lstStyle>
          <a:p>
            <a:pPr>
              <a:spcBef>
                <a:spcPts val="0"/>
              </a:spcBef>
              <a:buNone/>
            </a:pPr>
            <a:fld id="{00000000-1234-1234-1234-123412341234}" type="slidenum">
              <a:rPr lang="en"/>
              <a:t>‹#›</a:t>
            </a:fld>
            <a:endParaRPr lang="en"/>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Lst>
  <p:hf sldNum="0" hdr="0" ftr="0" dt="0"/>
  <p:txStyles>
    <p:title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2pPr>
    </p:titleStyle>
    <p:body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9pPr>
    </p:bodyStyle>
    <p:other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hyperlink" Target="https://www.youtube.com/watch?v=ZHAqT4hXnMw" TargetMode="Externa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image" Target="../media/image2.jp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 Id="rId3" Type="http://schemas.openxmlformats.org/officeDocument/2006/relationships/image" Target="../media/image3.jp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 Id="rId3" Type="http://schemas.openxmlformats.org/officeDocument/2006/relationships/image" Target="../media/image4.jp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 Id="rId3" Type="http://schemas.openxmlformats.org/officeDocument/2006/relationships/image" Target="../media/image5.jpg"/></Relationships>
</file>

<file path=ppt/slides/_rels/slide19.xml.rels><?xml version="1.0" encoding="UTF-8" standalone="yes"?>
<Relationships xmlns="http://schemas.openxmlformats.org/package/2006/relationships"><Relationship Id="rId3" Type="http://schemas.openxmlformats.org/officeDocument/2006/relationships/hyperlink" Target="https://www.youtube.com/watch?v=gftT3wHJGtg" TargetMode="External"/><Relationship Id="rId4" Type="http://schemas.openxmlformats.org/officeDocument/2006/relationships/hyperlink" Target="https://www.youtube.com/watch?v=6jUpX7J7ySo" TargetMode="External"/><Relationship Id="rId1" Type="http://schemas.openxmlformats.org/officeDocument/2006/relationships/slideLayout" Target="../slideLayouts/slideLayout2.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1.jp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 Id="rId3" Type="http://schemas.openxmlformats.org/officeDocument/2006/relationships/image" Target="../media/image6.jp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3" Type="http://schemas.openxmlformats.org/officeDocument/2006/relationships/hyperlink" Target="http://abstract-art-photos.blogspot.com/2011/02/planet-earth.html" TargetMode="External"/><Relationship Id="rId4" Type="http://schemas.openxmlformats.org/officeDocument/2006/relationships/hyperlink" Target="https://www.youtube.com/watch?v=7f0mh-Fimk4&amp;feature=em-share_video_user" TargetMode="External"/><Relationship Id="rId1" Type="http://schemas.openxmlformats.org/officeDocument/2006/relationships/slideLayout" Target="../slideLayouts/slideLayout2.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4.xml"/><Relationship Id="rId3" Type="http://schemas.openxmlformats.org/officeDocument/2006/relationships/hyperlink" Target="https://www.youtube.com/watch?v=SCiQjJ2Jg1E" TargetMode="Externa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6.xml"/></Relationships>
</file>

<file path=ppt/slides/_rels/slide37.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image" Target="../media/image8.jpg"/><Relationship Id="rId5" Type="http://schemas.openxmlformats.org/officeDocument/2006/relationships/image" Target="../media/image9.jpg"/><Relationship Id="rId1" Type="http://schemas.openxmlformats.org/officeDocument/2006/relationships/slideLayout" Target="../slideLayouts/slideLayout2.xml"/><Relationship Id="rId2" Type="http://schemas.openxmlformats.org/officeDocument/2006/relationships/notesSlide" Target="../notesSlides/notesSlide3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40.xml.rels><?xml version="1.0" encoding="UTF-8" standalone="yes"?>
<Relationships xmlns="http://schemas.openxmlformats.org/package/2006/relationships"><Relationship Id="rId3" Type="http://schemas.openxmlformats.org/officeDocument/2006/relationships/hyperlink" Target="http://www.youtube.com/watch?v=B1AXbpYndGc" TargetMode="External"/><Relationship Id="rId4" Type="http://schemas.openxmlformats.org/officeDocument/2006/relationships/hyperlink" Target="https://www.youtube.com/watch?v=0rHUDWjR5gg" TargetMode="External"/><Relationship Id="rId1" Type="http://schemas.openxmlformats.org/officeDocument/2006/relationships/slideLayout" Target="../slideLayouts/slideLayout2.xml"/><Relationship Id="rId2" Type="http://schemas.openxmlformats.org/officeDocument/2006/relationships/notesSlide" Target="../notesSlides/notesSlide40.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1.xml"/><Relationship Id="rId3" Type="http://schemas.openxmlformats.org/officeDocument/2006/relationships/image" Target="../media/image10.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2.xml"/><Relationship Id="rId3" Type="http://schemas.openxmlformats.org/officeDocument/2006/relationships/hyperlink" Target="https://www.youtube.com/watch?v=UCp-XKeSvSY" TargetMode="Externa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3.xml"/><Relationship Id="rId3" Type="http://schemas.openxmlformats.org/officeDocument/2006/relationships/image" Target="../media/image11.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4.xml"/><Relationship Id="rId3" Type="http://schemas.openxmlformats.org/officeDocument/2006/relationships/image" Target="../media/image12.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5.xml"/><Relationship Id="rId3" Type="http://schemas.openxmlformats.org/officeDocument/2006/relationships/image" Target="../media/image13.jp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hyperlink" Target="https://www.youtube.com/watch?v=t-kzdR93bqw" TargetMode="External"/><Relationship Id="rId4" Type="http://schemas.openxmlformats.org/officeDocument/2006/relationships/hyperlink" Target="https://www.youtube.com/watch?v=TBmZjOHrVJ0" TargetMode="External"/><Relationship Id="rId5" Type="http://schemas.openxmlformats.org/officeDocument/2006/relationships/hyperlink" Target="http://video.nationalgeographic.com/video/101-videos/sun-101-sci" TargetMode="External"/><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A4C2F4"/>
        </a:solidFill>
        <a:effectLst/>
      </p:bgPr>
    </p:bg>
    <p:spTree>
      <p:nvGrpSpPr>
        <p:cNvPr id="1" name="Shape 29"/>
        <p:cNvGrpSpPr/>
        <p:nvPr/>
      </p:nvGrpSpPr>
      <p:grpSpPr>
        <a:xfrm>
          <a:off x="0" y="0"/>
          <a:ext cx="0" cy="0"/>
          <a:chOff x="0" y="0"/>
          <a:chExt cx="0" cy="0"/>
        </a:xfrm>
      </p:grpSpPr>
      <p:sp>
        <p:nvSpPr>
          <p:cNvPr id="30" name="Shape 30"/>
          <p:cNvSpPr txBox="1">
            <a:spLocks noGrp="1"/>
          </p:cNvSpPr>
          <p:nvPr>
            <p:ph type="ctrTitle"/>
          </p:nvPr>
        </p:nvSpPr>
        <p:spPr>
          <a:xfrm>
            <a:off x="685800" y="1583342"/>
            <a:ext cx="7772400" cy="1159799"/>
          </a:xfrm>
          <a:prstGeom prst="rect">
            <a:avLst/>
          </a:prstGeom>
        </p:spPr>
        <p:txBody>
          <a:bodyPr lIns="91425" tIns="91425" rIns="91425" bIns="91425" anchor="b" anchorCtr="0">
            <a:noAutofit/>
          </a:bodyPr>
          <a:lstStyle/>
          <a:p>
            <a:pPr>
              <a:spcBef>
                <a:spcPts val="0"/>
              </a:spcBef>
              <a:buNone/>
            </a:pPr>
            <a:r>
              <a:rPr lang="en"/>
              <a:t>Chapter 19</a:t>
            </a:r>
          </a:p>
        </p:txBody>
      </p:sp>
    </p:spTree>
  </p:cSld>
  <p:clrMapOvr>
    <a:masterClrMapping/>
  </p:clrMapOvr>
  <p:transition xmlns:p14="http://schemas.microsoft.com/office/powerpoint/2010/main" spd="slow">
    <p:cut/>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96"/>
        <p:cNvGrpSpPr/>
        <p:nvPr/>
      </p:nvGrpSpPr>
      <p:grpSpPr>
        <a:xfrm>
          <a:off x="0" y="0"/>
          <a:ext cx="0" cy="0"/>
          <a:chOff x="0" y="0"/>
          <a:chExt cx="0" cy="0"/>
        </a:xfrm>
      </p:grpSpPr>
      <p:sp>
        <p:nvSpPr>
          <p:cNvPr id="97" name="Shape 97"/>
          <p:cNvSpPr txBox="1">
            <a:spLocks noGrp="1"/>
          </p:cNvSpPr>
          <p:nvPr>
            <p:ph type="title"/>
          </p:nvPr>
        </p:nvSpPr>
        <p:spPr>
          <a:xfrm>
            <a:off x="457200" y="800477"/>
            <a:ext cx="8229600" cy="262800"/>
          </a:xfrm>
          <a:prstGeom prst="rect">
            <a:avLst/>
          </a:prstGeom>
        </p:spPr>
        <p:txBody>
          <a:bodyPr lIns="91425" tIns="91425" rIns="91425" bIns="91425" anchor="b" anchorCtr="0">
            <a:noAutofit/>
          </a:bodyPr>
          <a:lstStyle/>
          <a:p>
            <a:pPr lvl="0" rtl="0">
              <a:lnSpc>
                <a:spcPct val="120000"/>
              </a:lnSpc>
              <a:spcBef>
                <a:spcPts val="0"/>
              </a:spcBef>
              <a:buClr>
                <a:schemeClr val="dk1"/>
              </a:buClr>
              <a:buSzPct val="45833"/>
              <a:buFont typeface="Arial"/>
              <a:buNone/>
            </a:pPr>
            <a:r>
              <a:rPr lang="en" sz="2400">
                <a:solidFill>
                  <a:srgbClr val="FF0000"/>
                </a:solidFill>
              </a:rPr>
              <a:t> GRAVITY HOLDS THE SOLAR SYSTEM TOGETHER</a:t>
            </a:r>
          </a:p>
          <a:p>
            <a:pPr>
              <a:spcBef>
                <a:spcPts val="0"/>
              </a:spcBef>
              <a:buNone/>
            </a:pPr>
            <a:endParaRPr/>
          </a:p>
        </p:txBody>
      </p:sp>
      <p:sp>
        <p:nvSpPr>
          <p:cNvPr id="98" name="Shape 98"/>
          <p:cNvSpPr txBox="1">
            <a:spLocks noGrp="1"/>
          </p:cNvSpPr>
          <p:nvPr>
            <p:ph type="body" idx="1"/>
          </p:nvPr>
        </p:nvSpPr>
        <p:spPr>
          <a:xfrm>
            <a:off x="457200" y="574100"/>
            <a:ext cx="8229600" cy="4351800"/>
          </a:xfrm>
          <a:prstGeom prst="rect">
            <a:avLst/>
          </a:prstGeom>
        </p:spPr>
        <p:txBody>
          <a:bodyPr lIns="91425" tIns="91425" rIns="91425" bIns="91425" anchor="t" anchorCtr="0">
            <a:noAutofit/>
          </a:bodyPr>
          <a:lstStyle/>
          <a:p>
            <a:pPr marL="457200" lvl="0" indent="-342900" rtl="0">
              <a:lnSpc>
                <a:spcPct val="120000"/>
              </a:lnSpc>
              <a:spcBef>
                <a:spcPts val="0"/>
              </a:spcBef>
              <a:buClr>
                <a:srgbClr val="9900FF"/>
              </a:buClr>
              <a:buSzPct val="100000"/>
              <a:buFont typeface="Arial"/>
              <a:buChar char="●"/>
            </a:pPr>
            <a:r>
              <a:rPr lang="en" sz="1800" b="1" u="sng">
                <a:solidFill>
                  <a:srgbClr val="9900FF"/>
                </a:solidFill>
              </a:rPr>
              <a:t>The force of gravity between two objects depends upon their masses and the distance between them</a:t>
            </a:r>
          </a:p>
          <a:p>
            <a:pPr lvl="0" rtl="0">
              <a:lnSpc>
                <a:spcPct val="115000"/>
              </a:lnSpc>
              <a:spcBef>
                <a:spcPts val="0"/>
              </a:spcBef>
              <a:buClr>
                <a:schemeClr val="dk1"/>
              </a:buClr>
              <a:buFont typeface="Arial"/>
              <a:buNone/>
            </a:pPr>
            <a:endParaRPr sz="1800" b="1" u="sng">
              <a:solidFill>
                <a:srgbClr val="9900FF"/>
              </a:solidFill>
            </a:endParaRPr>
          </a:p>
          <a:p>
            <a:pPr marL="457200" lvl="0" indent="-342900" rtl="0">
              <a:lnSpc>
                <a:spcPct val="120000"/>
              </a:lnSpc>
              <a:spcBef>
                <a:spcPts val="0"/>
              </a:spcBef>
              <a:buClr>
                <a:srgbClr val="93C47D"/>
              </a:buClr>
              <a:buSzPct val="100000"/>
              <a:buFont typeface="Arial"/>
              <a:buChar char="●"/>
            </a:pPr>
            <a:r>
              <a:rPr lang="en" sz="1800" b="1" u="sng">
                <a:solidFill>
                  <a:srgbClr val="93C47D"/>
                </a:solidFill>
              </a:rPr>
              <a:t>The greater the mass, the larger the gravitational force exerted</a:t>
            </a:r>
          </a:p>
          <a:p>
            <a:pPr lvl="0" rtl="0">
              <a:lnSpc>
                <a:spcPct val="115000"/>
              </a:lnSpc>
              <a:spcBef>
                <a:spcPts val="0"/>
              </a:spcBef>
              <a:buClr>
                <a:schemeClr val="dk1"/>
              </a:buClr>
              <a:buFont typeface="Arial"/>
              <a:buNone/>
            </a:pPr>
            <a:endParaRPr sz="1800" b="1" u="sng">
              <a:solidFill>
                <a:srgbClr val="93C47D"/>
              </a:solidFill>
            </a:endParaRPr>
          </a:p>
          <a:p>
            <a:pPr marL="457200" lvl="0" indent="-342900" rtl="0">
              <a:lnSpc>
                <a:spcPct val="120000"/>
              </a:lnSpc>
              <a:spcBef>
                <a:spcPts val="0"/>
              </a:spcBef>
              <a:buClr>
                <a:srgbClr val="00FFFF"/>
              </a:buClr>
              <a:buSzPct val="100000"/>
              <a:buFont typeface="Arial"/>
              <a:buChar char="●"/>
            </a:pPr>
            <a:r>
              <a:rPr lang="en" sz="1800" b="1" u="sng">
                <a:solidFill>
                  <a:srgbClr val="00FFFF"/>
                </a:solidFill>
              </a:rPr>
              <a:t>The closer the objects are, the stronger the gravitational pull</a:t>
            </a:r>
          </a:p>
          <a:p>
            <a:pPr marL="457200" lvl="0" indent="-342900" rtl="0">
              <a:lnSpc>
                <a:spcPct val="120000"/>
              </a:lnSpc>
              <a:spcBef>
                <a:spcPts val="0"/>
              </a:spcBef>
              <a:buClr>
                <a:srgbClr val="1155CC"/>
              </a:buClr>
              <a:buSzPct val="100000"/>
              <a:buFont typeface="Arial"/>
              <a:buChar char="●"/>
            </a:pPr>
            <a:r>
              <a:rPr lang="en" sz="1800" b="1" u="sng">
                <a:solidFill>
                  <a:srgbClr val="1155CC"/>
                </a:solidFill>
              </a:rPr>
              <a:t>Gravity is the force that keeps moons orbiting around planets</a:t>
            </a:r>
          </a:p>
          <a:p>
            <a:pPr lvl="0" rtl="0">
              <a:lnSpc>
                <a:spcPct val="115000"/>
              </a:lnSpc>
              <a:spcBef>
                <a:spcPts val="0"/>
              </a:spcBef>
              <a:buClr>
                <a:srgbClr val="000000"/>
              </a:buClr>
              <a:buNone/>
            </a:pPr>
            <a:endParaRPr sz="1800" b="1" u="sng">
              <a:solidFill>
                <a:srgbClr val="1155CC"/>
              </a:solidFill>
            </a:endParaRPr>
          </a:p>
          <a:p>
            <a:pPr marL="457200" lvl="0" indent="-342900" rtl="0">
              <a:lnSpc>
                <a:spcPct val="120000"/>
              </a:lnSpc>
              <a:spcBef>
                <a:spcPts val="0"/>
              </a:spcBef>
              <a:buClr>
                <a:srgbClr val="FF00FF"/>
              </a:buClr>
              <a:buSzPct val="100000"/>
              <a:buFont typeface="Arial"/>
              <a:buChar char="●"/>
            </a:pPr>
            <a:r>
              <a:rPr lang="en" sz="1800" b="1" u="sng">
                <a:solidFill>
                  <a:srgbClr val="FF00FF"/>
                </a:solidFill>
              </a:rPr>
              <a:t>You experience gravity as the force that keeps you on Earth</a:t>
            </a:r>
          </a:p>
          <a:p>
            <a:pPr lvl="0" rtl="0">
              <a:lnSpc>
                <a:spcPct val="115000"/>
              </a:lnSpc>
              <a:spcBef>
                <a:spcPts val="0"/>
              </a:spcBef>
              <a:buClr>
                <a:srgbClr val="000000"/>
              </a:buClr>
              <a:buNone/>
            </a:pPr>
            <a:endParaRPr sz="1800" b="1" u="sng">
              <a:solidFill>
                <a:srgbClr val="FF00FF"/>
              </a:solidFill>
            </a:endParaRPr>
          </a:p>
          <a:p>
            <a:pPr marL="457200" lvl="0" indent="-342900" rtl="0">
              <a:lnSpc>
                <a:spcPct val="115000"/>
              </a:lnSpc>
              <a:spcBef>
                <a:spcPts val="0"/>
              </a:spcBef>
              <a:buClr>
                <a:srgbClr val="FF9900"/>
              </a:buClr>
              <a:buSzPct val="100000"/>
              <a:buFont typeface="Arial"/>
              <a:buChar char="●"/>
            </a:pPr>
            <a:r>
              <a:rPr lang="en" sz="1800" b="1" u="sng">
                <a:solidFill>
                  <a:srgbClr val="FF9900"/>
                </a:solidFill>
              </a:rPr>
              <a:t>The sun exerts the largest force in the Solar System, cause’ of its mass</a:t>
            </a:r>
          </a:p>
          <a:p>
            <a:pPr marL="457200" lvl="0" indent="-342900" rtl="0">
              <a:lnSpc>
                <a:spcPct val="120000"/>
              </a:lnSpc>
              <a:spcBef>
                <a:spcPts val="0"/>
              </a:spcBef>
              <a:buClr>
                <a:srgbClr val="00FFFF"/>
              </a:buClr>
              <a:buFont typeface="Arial"/>
              <a:buChar char="●"/>
            </a:pPr>
            <a:endParaRPr sz="1800" b="1" u="sng">
              <a:solidFill>
                <a:srgbClr val="00FFFF"/>
              </a:solidFill>
            </a:endParaRPr>
          </a:p>
          <a:p>
            <a:pPr lvl="0" rtl="0">
              <a:lnSpc>
                <a:spcPct val="115000"/>
              </a:lnSpc>
              <a:spcBef>
                <a:spcPts val="0"/>
              </a:spcBef>
              <a:buClr>
                <a:schemeClr val="dk1"/>
              </a:buClr>
              <a:buFont typeface="Arial"/>
              <a:buNone/>
            </a:pPr>
            <a:endParaRPr sz="1800" b="1" u="sng">
              <a:solidFill>
                <a:srgbClr val="00FFFF"/>
              </a:solidFill>
            </a:endParaRPr>
          </a:p>
        </p:txBody>
      </p:sp>
    </p:spTree>
  </p:cSld>
  <p:clrMapOvr>
    <a:masterClrMapping/>
  </p:clrMapOvr>
  <p:transition xmlns:p14="http://schemas.microsoft.com/office/powerpoint/2010/main" spd="slow">
    <p:cut/>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02"/>
        <p:cNvGrpSpPr/>
        <p:nvPr/>
      </p:nvGrpSpPr>
      <p:grpSpPr>
        <a:xfrm>
          <a:off x="0" y="0"/>
          <a:ext cx="0" cy="0"/>
          <a:chOff x="0" y="0"/>
          <a:chExt cx="0" cy="0"/>
        </a:xfrm>
      </p:grpSpPr>
      <p:sp>
        <p:nvSpPr>
          <p:cNvPr id="103" name="Shape 103"/>
          <p:cNvSpPr txBox="1">
            <a:spLocks noGrp="1"/>
          </p:cNvSpPr>
          <p:nvPr>
            <p:ph type="title"/>
          </p:nvPr>
        </p:nvSpPr>
        <p:spPr>
          <a:xfrm>
            <a:off x="457200" y="205978"/>
            <a:ext cx="8229600" cy="857400"/>
          </a:xfrm>
          <a:prstGeom prst="rect">
            <a:avLst/>
          </a:prstGeom>
        </p:spPr>
        <p:txBody>
          <a:bodyPr lIns="91425" tIns="91425" rIns="91425" bIns="91425" anchor="b" anchorCtr="0">
            <a:noAutofit/>
          </a:bodyPr>
          <a:lstStyle/>
          <a:p>
            <a:pPr>
              <a:spcBef>
                <a:spcPts val="0"/>
              </a:spcBef>
              <a:buNone/>
            </a:pPr>
            <a:r>
              <a:rPr lang="en" u="sng">
                <a:solidFill>
                  <a:srgbClr val="00FF00"/>
                </a:solidFill>
                <a:latin typeface="Corsiva"/>
                <a:ea typeface="Corsiva"/>
                <a:cs typeface="Corsiva"/>
                <a:sym typeface="Corsiva"/>
              </a:rPr>
              <a:t>Eight planets orbit the sun</a:t>
            </a:r>
          </a:p>
        </p:txBody>
      </p:sp>
      <p:sp>
        <p:nvSpPr>
          <p:cNvPr id="104" name="Shape 104"/>
          <p:cNvSpPr txBox="1">
            <a:spLocks noGrp="1"/>
          </p:cNvSpPr>
          <p:nvPr>
            <p:ph type="body" idx="1"/>
          </p:nvPr>
        </p:nvSpPr>
        <p:spPr>
          <a:xfrm>
            <a:off x="457200" y="1200150"/>
            <a:ext cx="8229600" cy="3725699"/>
          </a:xfrm>
          <a:prstGeom prst="rect">
            <a:avLst/>
          </a:prstGeom>
        </p:spPr>
        <p:txBody>
          <a:bodyPr lIns="91425" tIns="91425" rIns="91425" bIns="91425" anchor="t" anchorCtr="0">
            <a:noAutofit/>
          </a:bodyPr>
          <a:lstStyle/>
          <a:p>
            <a:pPr marL="457200" lvl="0" indent="-342900" rtl="0">
              <a:lnSpc>
                <a:spcPct val="120000"/>
              </a:lnSpc>
              <a:spcBef>
                <a:spcPts val="0"/>
              </a:spcBef>
              <a:buClr>
                <a:srgbClr val="00FFFF"/>
              </a:buClr>
              <a:buSzPct val="100000"/>
              <a:buFont typeface="Arial"/>
              <a:buChar char="●"/>
            </a:pPr>
            <a:r>
              <a:rPr lang="en" sz="1800">
                <a:solidFill>
                  <a:srgbClr val="00FFFF"/>
                </a:solidFill>
                <a:latin typeface="Corsiva"/>
                <a:ea typeface="Corsiva"/>
                <a:cs typeface="Corsiva"/>
                <a:sym typeface="Corsiva"/>
              </a:rPr>
              <a:t>Planets can be seen because their surfaces or atmospheres reflect sunlight.</a:t>
            </a:r>
          </a:p>
          <a:p>
            <a:pPr marL="457200" lvl="0" indent="-342900" rtl="0">
              <a:lnSpc>
                <a:spcPct val="120000"/>
              </a:lnSpc>
              <a:spcBef>
                <a:spcPts val="0"/>
              </a:spcBef>
              <a:buClr>
                <a:srgbClr val="00FFFF"/>
              </a:buClr>
              <a:buSzPct val="100000"/>
              <a:buFont typeface="Arial"/>
              <a:buChar char="●"/>
            </a:pPr>
            <a:r>
              <a:rPr lang="en" sz="1800">
                <a:solidFill>
                  <a:srgbClr val="00FFFF"/>
                </a:solidFill>
                <a:latin typeface="Corsiva"/>
                <a:ea typeface="Corsiva"/>
                <a:cs typeface="Corsiva"/>
                <a:sym typeface="Corsiva"/>
              </a:rPr>
              <a:t>A planet’s distance from the sun determines how long the planet take to orbit the sun.</a:t>
            </a:r>
          </a:p>
          <a:p>
            <a:pPr marL="457200" lvl="0" indent="-342900" rtl="0">
              <a:lnSpc>
                <a:spcPct val="120000"/>
              </a:lnSpc>
              <a:spcBef>
                <a:spcPts val="0"/>
              </a:spcBef>
              <a:buClr>
                <a:srgbClr val="00FFFF"/>
              </a:buClr>
              <a:buSzPct val="100000"/>
              <a:buFont typeface="Arial"/>
              <a:buChar char="●"/>
            </a:pPr>
            <a:r>
              <a:rPr lang="en" sz="1800">
                <a:solidFill>
                  <a:srgbClr val="00FFFF"/>
                </a:solidFill>
                <a:latin typeface="Corsiva"/>
                <a:ea typeface="Corsiva"/>
                <a:cs typeface="Corsiva"/>
                <a:sym typeface="Corsiva"/>
              </a:rPr>
              <a:t>Pluto, the most distant planet, takes 248 years or 90,000 days to orbit the sun. Pluto is actually closer to the sun than Neptune is, but it’s average distance from the sun is farther.</a:t>
            </a:r>
          </a:p>
          <a:p>
            <a:pPr marL="457200" lvl="0" indent="-342900" rtl="0">
              <a:lnSpc>
                <a:spcPct val="120000"/>
              </a:lnSpc>
              <a:spcBef>
                <a:spcPts val="0"/>
              </a:spcBef>
              <a:buClr>
                <a:srgbClr val="00FF00"/>
              </a:buClr>
              <a:buSzPct val="100000"/>
              <a:buFont typeface="Arial"/>
              <a:buChar char="●"/>
            </a:pPr>
            <a:r>
              <a:rPr lang="en" sz="1800">
                <a:solidFill>
                  <a:srgbClr val="00FF00"/>
                </a:solidFill>
                <a:latin typeface="Corsiva"/>
                <a:ea typeface="Corsiva"/>
                <a:cs typeface="Corsiva"/>
                <a:sym typeface="Corsiva"/>
              </a:rPr>
              <a:t>Satellite- a natural or artificial body that revolves around a planet</a:t>
            </a:r>
          </a:p>
          <a:p>
            <a:pPr marL="457200" lvl="0" indent="-342900" rtl="0">
              <a:lnSpc>
                <a:spcPct val="120000"/>
              </a:lnSpc>
              <a:spcBef>
                <a:spcPts val="0"/>
              </a:spcBef>
              <a:buClr>
                <a:srgbClr val="00FFFF"/>
              </a:buClr>
              <a:buSzPct val="100000"/>
              <a:buFont typeface="Arial"/>
              <a:buChar char="●"/>
            </a:pPr>
            <a:r>
              <a:rPr lang="en" sz="1800">
                <a:solidFill>
                  <a:srgbClr val="00FFFF"/>
                </a:solidFill>
                <a:latin typeface="Corsiva"/>
                <a:ea typeface="Corsiva"/>
                <a:cs typeface="Corsiva"/>
                <a:sym typeface="Corsiva"/>
              </a:rPr>
              <a:t>The moon is Earth’s satellite because Earth has the larger mass.</a:t>
            </a:r>
          </a:p>
          <a:p>
            <a:pPr marL="457200" lvl="0" indent="-342900" rtl="0">
              <a:lnSpc>
                <a:spcPct val="120000"/>
              </a:lnSpc>
              <a:spcBef>
                <a:spcPts val="0"/>
              </a:spcBef>
              <a:buClr>
                <a:srgbClr val="00FFFF"/>
              </a:buClr>
              <a:buSzPct val="100000"/>
              <a:buFont typeface="Arial"/>
              <a:buChar char="●"/>
            </a:pPr>
            <a:r>
              <a:rPr lang="en" sz="1800">
                <a:solidFill>
                  <a:srgbClr val="00FFFF"/>
                </a:solidFill>
                <a:latin typeface="Corsiva"/>
                <a:ea typeface="Corsiva"/>
                <a:cs typeface="Corsiva"/>
                <a:sym typeface="Corsiva"/>
              </a:rPr>
              <a:t>The four planets closest to the sun have little to no satellites because they are small and rocky.</a:t>
            </a:r>
          </a:p>
          <a:p>
            <a:pPr marL="457200" lvl="0" indent="-342900" rtl="0">
              <a:lnSpc>
                <a:spcPct val="120000"/>
              </a:lnSpc>
              <a:spcBef>
                <a:spcPts val="0"/>
              </a:spcBef>
              <a:buClr>
                <a:srgbClr val="00FFFF"/>
              </a:buClr>
              <a:buSzPct val="100000"/>
              <a:buFont typeface="Arial"/>
              <a:buChar char="●"/>
            </a:pPr>
            <a:r>
              <a:rPr lang="en" sz="1800">
                <a:solidFill>
                  <a:srgbClr val="00FFFF"/>
                </a:solidFill>
                <a:latin typeface="Corsiva"/>
                <a:ea typeface="Corsiva"/>
                <a:cs typeface="Corsiva"/>
                <a:sym typeface="Corsiva"/>
              </a:rPr>
              <a:t>The next four are large and gaseous and have many satellites. Pluto has one.</a:t>
            </a:r>
          </a:p>
          <a:p>
            <a:pPr lvl="0" rtl="0">
              <a:lnSpc>
                <a:spcPct val="120000"/>
              </a:lnSpc>
              <a:spcBef>
                <a:spcPts val="0"/>
              </a:spcBef>
              <a:buClr>
                <a:schemeClr val="dk1"/>
              </a:buClr>
              <a:buSzPct val="61111"/>
              <a:buFont typeface="Arial"/>
              <a:buNone/>
            </a:pPr>
            <a:r>
              <a:rPr lang="en" sz="1800" u="sng">
                <a:solidFill>
                  <a:srgbClr val="00FF00"/>
                </a:solidFill>
                <a:latin typeface="Corsiva"/>
                <a:ea typeface="Corsiva"/>
                <a:cs typeface="Corsiva"/>
                <a:sym typeface="Corsiva"/>
                <a:hlinkClick r:id="rId3"/>
              </a:rPr>
              <a:t>https://www.youtube.com/watch?v=ZHAqT4hXnMw</a:t>
            </a:r>
          </a:p>
          <a:p>
            <a:pPr>
              <a:spcBef>
                <a:spcPts val="0"/>
              </a:spcBef>
              <a:buNone/>
            </a:pPr>
            <a:endParaRPr/>
          </a:p>
        </p:txBody>
      </p:sp>
    </p:spTree>
  </p:cSld>
  <p:clrMapOvr>
    <a:masterClrMapping/>
  </p:clrMapOvr>
  <p:transition xmlns:p14="http://schemas.microsoft.com/office/powerpoint/2010/main" spd="slow">
    <p:cut/>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sp>
        <p:nvSpPr>
          <p:cNvPr id="109" name="Shape 109"/>
          <p:cNvSpPr txBox="1">
            <a:spLocks noGrp="1"/>
          </p:cNvSpPr>
          <p:nvPr>
            <p:ph type="title"/>
          </p:nvPr>
        </p:nvSpPr>
        <p:spPr>
          <a:xfrm>
            <a:off x="457200" y="205978"/>
            <a:ext cx="8229600" cy="857400"/>
          </a:xfrm>
          <a:prstGeom prst="rect">
            <a:avLst/>
          </a:prstGeom>
        </p:spPr>
        <p:txBody>
          <a:bodyPr lIns="91425" tIns="91425" rIns="91425" bIns="91425" anchor="b" anchorCtr="0">
            <a:noAutofit/>
          </a:bodyPr>
          <a:lstStyle/>
          <a:p>
            <a:pPr>
              <a:spcBef>
                <a:spcPts val="0"/>
              </a:spcBef>
              <a:buNone/>
            </a:pPr>
            <a:r>
              <a:rPr lang="en"/>
              <a:t>Satellites orbit planets</a:t>
            </a:r>
          </a:p>
        </p:txBody>
      </p:sp>
      <p:sp>
        <p:nvSpPr>
          <p:cNvPr id="110" name="Shape 110"/>
          <p:cNvSpPr txBox="1">
            <a:spLocks noGrp="1"/>
          </p:cNvSpPr>
          <p:nvPr>
            <p:ph type="body" idx="1"/>
          </p:nvPr>
        </p:nvSpPr>
        <p:spPr>
          <a:xfrm>
            <a:off x="457200" y="1200150"/>
            <a:ext cx="8229600" cy="3725699"/>
          </a:xfrm>
          <a:prstGeom prst="rect">
            <a:avLst/>
          </a:prstGeom>
        </p:spPr>
        <p:txBody>
          <a:bodyPr lIns="91425" tIns="91425" rIns="91425" bIns="91425" anchor="t" anchorCtr="0">
            <a:noAutofit/>
          </a:bodyPr>
          <a:lstStyle/>
          <a:p>
            <a:pPr marL="457200" lvl="0" indent="-381000" rtl="0">
              <a:lnSpc>
                <a:spcPct val="120000"/>
              </a:lnSpc>
              <a:spcBef>
                <a:spcPts val="0"/>
              </a:spcBef>
              <a:buClr>
                <a:srgbClr val="9900FF"/>
              </a:buClr>
              <a:buSzPct val="100000"/>
              <a:buFont typeface="Arial"/>
              <a:buChar char="●"/>
            </a:pPr>
            <a:r>
              <a:rPr lang="en" sz="2400">
                <a:solidFill>
                  <a:srgbClr val="9900FF"/>
                </a:solidFill>
              </a:rPr>
              <a:t>We know of 135 natural satellites that orbit the planets in our solar system</a:t>
            </a:r>
          </a:p>
          <a:p>
            <a:pPr marL="457200" lvl="0" indent="-381000" rtl="0">
              <a:lnSpc>
                <a:spcPct val="120000"/>
              </a:lnSpc>
              <a:spcBef>
                <a:spcPts val="0"/>
              </a:spcBef>
              <a:buClr>
                <a:srgbClr val="0000FF"/>
              </a:buClr>
              <a:buSzPct val="100000"/>
              <a:buFont typeface="Arial"/>
              <a:buChar char="●"/>
            </a:pPr>
            <a:r>
              <a:rPr lang="en" sz="2400">
                <a:solidFill>
                  <a:srgbClr val="0000FF"/>
                </a:solidFill>
              </a:rPr>
              <a:t>In 1970, there were only 33 known satellites</a:t>
            </a:r>
          </a:p>
          <a:p>
            <a:pPr marL="457200" lvl="0" indent="-381000" rtl="0">
              <a:lnSpc>
                <a:spcPct val="120000"/>
              </a:lnSpc>
              <a:spcBef>
                <a:spcPts val="0"/>
              </a:spcBef>
              <a:buClr>
                <a:srgbClr val="9900FF"/>
              </a:buClr>
              <a:buSzPct val="100000"/>
              <a:buFont typeface="Arial"/>
              <a:buChar char="●"/>
            </a:pPr>
            <a:r>
              <a:rPr lang="en" sz="2400">
                <a:solidFill>
                  <a:srgbClr val="4A86E8"/>
                </a:solidFill>
              </a:rPr>
              <a:t>Smallest satellites are less than 3 km in diameter</a:t>
            </a:r>
          </a:p>
          <a:p>
            <a:pPr marL="457200" lvl="0" indent="-381000" rtl="0">
              <a:lnSpc>
                <a:spcPct val="120000"/>
              </a:lnSpc>
              <a:spcBef>
                <a:spcPts val="0"/>
              </a:spcBef>
              <a:buClr>
                <a:srgbClr val="00FFFF"/>
              </a:buClr>
              <a:buSzPct val="100000"/>
              <a:buFont typeface="Arial"/>
              <a:buChar char="●"/>
            </a:pPr>
            <a:r>
              <a:rPr lang="en" sz="2400">
                <a:solidFill>
                  <a:srgbClr val="00FFFF"/>
                </a:solidFill>
              </a:rPr>
              <a:t>Largest satellites are larger than Mercury (4,878 km in diameter)</a:t>
            </a:r>
          </a:p>
          <a:p>
            <a:pPr marL="457200" lvl="0" indent="-381000" rtl="0">
              <a:lnSpc>
                <a:spcPct val="120000"/>
              </a:lnSpc>
              <a:spcBef>
                <a:spcPts val="0"/>
              </a:spcBef>
              <a:buClr>
                <a:srgbClr val="00FF00"/>
              </a:buClr>
              <a:buSzPct val="100000"/>
              <a:buFont typeface="Arial"/>
              <a:buChar char="●"/>
            </a:pPr>
            <a:r>
              <a:rPr lang="en" sz="2400">
                <a:solidFill>
                  <a:srgbClr val="00FF00"/>
                </a:solidFill>
              </a:rPr>
              <a:t>All satellites are held in orbits by the gravitational forces of their planets</a:t>
            </a:r>
          </a:p>
          <a:p>
            <a:pPr marL="457200" lvl="0" indent="-381000" rtl="0">
              <a:lnSpc>
                <a:spcPct val="115000"/>
              </a:lnSpc>
              <a:spcBef>
                <a:spcPts val="0"/>
              </a:spcBef>
              <a:buClr>
                <a:srgbClr val="FFFF00"/>
              </a:buClr>
              <a:buSzPct val="100000"/>
              <a:buFont typeface="Arial"/>
              <a:buChar char="●"/>
            </a:pPr>
            <a:r>
              <a:rPr lang="en" sz="2400">
                <a:solidFill>
                  <a:srgbClr val="FFFF00"/>
                </a:solidFill>
              </a:rPr>
              <a:t>Most satellites reflect sunlight and have atmospheres</a:t>
            </a:r>
          </a:p>
          <a:p>
            <a:pPr>
              <a:spcBef>
                <a:spcPts val="0"/>
              </a:spcBef>
              <a:buNone/>
            </a:pPr>
            <a:endParaRPr/>
          </a:p>
        </p:txBody>
      </p:sp>
    </p:spTree>
  </p:cSld>
  <p:clrMapOvr>
    <a:masterClrMapping/>
  </p:clrMapOvr>
  <p:transition xmlns:p14="http://schemas.microsoft.com/office/powerpoint/2010/main" spd="slow">
    <p:cut/>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14"/>
        <p:cNvGrpSpPr/>
        <p:nvPr/>
      </p:nvGrpSpPr>
      <p:grpSpPr>
        <a:xfrm>
          <a:off x="0" y="0"/>
          <a:ext cx="0" cy="0"/>
          <a:chOff x="0" y="0"/>
          <a:chExt cx="0" cy="0"/>
        </a:xfrm>
      </p:grpSpPr>
      <p:sp>
        <p:nvSpPr>
          <p:cNvPr id="115" name="Shape 115"/>
          <p:cNvSpPr txBox="1">
            <a:spLocks noGrp="1"/>
          </p:cNvSpPr>
          <p:nvPr>
            <p:ph type="title"/>
          </p:nvPr>
        </p:nvSpPr>
        <p:spPr>
          <a:xfrm>
            <a:off x="457200" y="205978"/>
            <a:ext cx="8229600" cy="857400"/>
          </a:xfrm>
          <a:prstGeom prst="rect">
            <a:avLst/>
          </a:prstGeom>
        </p:spPr>
        <p:txBody>
          <a:bodyPr lIns="91425" tIns="91425" rIns="91425" bIns="91425" anchor="b" anchorCtr="0">
            <a:noAutofit/>
          </a:bodyPr>
          <a:lstStyle/>
          <a:p>
            <a:pPr rtl="0">
              <a:spcBef>
                <a:spcPts val="0"/>
              </a:spcBef>
              <a:buNone/>
            </a:pPr>
            <a:r>
              <a:rPr lang="en"/>
              <a:t> </a:t>
            </a:r>
          </a:p>
        </p:txBody>
      </p:sp>
      <p:sp>
        <p:nvSpPr>
          <p:cNvPr id="116" name="Shape 116"/>
          <p:cNvSpPr txBox="1">
            <a:spLocks noGrp="1"/>
          </p:cNvSpPr>
          <p:nvPr>
            <p:ph type="body" idx="1"/>
          </p:nvPr>
        </p:nvSpPr>
        <p:spPr>
          <a:xfrm>
            <a:off x="457200" y="1200150"/>
            <a:ext cx="8229600" cy="3725699"/>
          </a:xfrm>
          <a:prstGeom prst="rect">
            <a:avLst/>
          </a:prstGeom>
        </p:spPr>
        <p:txBody>
          <a:bodyPr lIns="91425" tIns="91425" rIns="91425" bIns="91425" anchor="t" anchorCtr="0">
            <a:noAutofit/>
          </a:bodyPr>
          <a:lstStyle/>
          <a:p>
            <a:pPr marL="457200" lvl="0" indent="-342900" rtl="0">
              <a:lnSpc>
                <a:spcPct val="120000"/>
              </a:lnSpc>
              <a:spcBef>
                <a:spcPts val="0"/>
              </a:spcBef>
              <a:buClr>
                <a:srgbClr val="000000"/>
              </a:buClr>
              <a:buSzPct val="100000"/>
              <a:buFont typeface="Arial"/>
              <a:buAutoNum type="arabicPeriod"/>
            </a:pPr>
            <a:r>
              <a:rPr lang="en" sz="1800"/>
              <a:t>What makes up 99% of the solar system’s total mass?</a:t>
            </a:r>
          </a:p>
          <a:p>
            <a:pPr marL="457200" lvl="0" indent="-342900" rtl="0">
              <a:lnSpc>
                <a:spcPct val="120000"/>
              </a:lnSpc>
              <a:spcBef>
                <a:spcPts val="0"/>
              </a:spcBef>
              <a:buClr>
                <a:srgbClr val="000000"/>
              </a:buClr>
              <a:buSzPct val="100000"/>
              <a:buFont typeface="Arial"/>
              <a:buAutoNum type="arabicPeriod"/>
            </a:pPr>
            <a:r>
              <a:rPr lang="en" sz="1800"/>
              <a:t>The force of gravity between two objects depends upon</a:t>
            </a:r>
          </a:p>
          <a:p>
            <a:pPr lvl="0" rtl="0">
              <a:lnSpc>
                <a:spcPct val="120000"/>
              </a:lnSpc>
              <a:spcBef>
                <a:spcPts val="0"/>
              </a:spcBef>
              <a:buNone/>
            </a:pPr>
            <a:r>
              <a:rPr lang="en" sz="1800" b="1"/>
              <a:t>                                 and</a:t>
            </a:r>
          </a:p>
          <a:p>
            <a:pPr lvl="0" rtl="0">
              <a:lnSpc>
                <a:spcPct val="120000"/>
              </a:lnSpc>
              <a:spcBef>
                <a:spcPts val="0"/>
              </a:spcBef>
              <a:buNone/>
            </a:pPr>
            <a:r>
              <a:rPr lang="en" sz="1800"/>
              <a:t>3. What is a satellite?</a:t>
            </a:r>
          </a:p>
          <a:p>
            <a:pPr lvl="0" rtl="0">
              <a:spcBef>
                <a:spcPts val="0"/>
              </a:spcBef>
              <a:buNone/>
            </a:pPr>
            <a:r>
              <a:rPr lang="en" sz="1800"/>
              <a:t>4. What do most satellites reflect?</a:t>
            </a:r>
          </a:p>
        </p:txBody>
      </p:sp>
    </p:spTree>
  </p:cSld>
  <p:clrMapOvr>
    <a:masterClrMapping/>
  </p:clrMapOvr>
  <p:transition xmlns:p14="http://schemas.microsoft.com/office/powerpoint/2010/main" spd="slow">
    <p:cut/>
  </p:transition>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A4C2F4"/>
        </a:solidFill>
        <a:effectLst/>
      </p:bgPr>
    </p:bg>
    <p:spTree>
      <p:nvGrpSpPr>
        <p:cNvPr id="1" name="Shape 120"/>
        <p:cNvGrpSpPr/>
        <p:nvPr/>
      </p:nvGrpSpPr>
      <p:grpSpPr>
        <a:xfrm>
          <a:off x="0" y="0"/>
          <a:ext cx="0" cy="0"/>
          <a:chOff x="0" y="0"/>
          <a:chExt cx="0" cy="0"/>
        </a:xfrm>
      </p:grpSpPr>
      <p:sp>
        <p:nvSpPr>
          <p:cNvPr id="121" name="Shape 121"/>
          <p:cNvSpPr txBox="1">
            <a:spLocks noGrp="1"/>
          </p:cNvSpPr>
          <p:nvPr>
            <p:ph type="body" idx="1"/>
          </p:nvPr>
        </p:nvSpPr>
        <p:spPr>
          <a:xfrm>
            <a:off x="457200" y="1200150"/>
            <a:ext cx="8229600" cy="3725699"/>
          </a:xfrm>
          <a:prstGeom prst="rect">
            <a:avLst/>
          </a:prstGeom>
        </p:spPr>
        <p:txBody>
          <a:bodyPr lIns="91425" tIns="91425" rIns="91425" bIns="91425" anchor="t" anchorCtr="0">
            <a:noAutofit/>
          </a:bodyPr>
          <a:lstStyle/>
          <a:p>
            <a:pPr lvl="0" rtl="0">
              <a:spcBef>
                <a:spcPts val="0"/>
              </a:spcBef>
              <a:buClr>
                <a:schemeClr val="dk1"/>
              </a:buClr>
              <a:buSzPct val="61111"/>
              <a:buFont typeface="Arial"/>
              <a:buNone/>
            </a:pPr>
            <a:r>
              <a:rPr lang="en" sz="1800">
                <a:solidFill>
                  <a:schemeClr val="lt1"/>
                </a:solidFill>
                <a:latin typeface="Trebuchet MS"/>
                <a:ea typeface="Trebuchet MS"/>
                <a:cs typeface="Trebuchet MS"/>
                <a:sym typeface="Trebuchet MS"/>
              </a:rPr>
              <a:t>The moon appears in 8 phases throughout the month.</a:t>
            </a:r>
          </a:p>
          <a:p>
            <a:pPr lvl="0" rtl="0">
              <a:spcBef>
                <a:spcPts val="0"/>
              </a:spcBef>
              <a:buClr>
                <a:schemeClr val="dk1"/>
              </a:buClr>
              <a:buFont typeface="Arial"/>
              <a:buNone/>
            </a:pPr>
            <a:endParaRPr sz="1800">
              <a:solidFill>
                <a:schemeClr val="lt1"/>
              </a:solidFill>
              <a:latin typeface="Trebuchet MS"/>
              <a:ea typeface="Trebuchet MS"/>
              <a:cs typeface="Trebuchet MS"/>
              <a:sym typeface="Trebuchet MS"/>
            </a:endParaRPr>
          </a:p>
          <a:p>
            <a:pPr marL="1371600" lvl="0" indent="-317500" rtl="0">
              <a:lnSpc>
                <a:spcPct val="115000"/>
              </a:lnSpc>
              <a:spcBef>
                <a:spcPts val="0"/>
              </a:spcBef>
              <a:buClr>
                <a:schemeClr val="lt1"/>
              </a:buClr>
              <a:buSzPct val="100000"/>
              <a:buFont typeface="Trebuchet MS"/>
              <a:buAutoNum type="arabicPeriod"/>
            </a:pPr>
            <a:r>
              <a:rPr lang="en" sz="1400" b="1">
                <a:solidFill>
                  <a:schemeClr val="lt1"/>
                </a:solidFill>
                <a:latin typeface="Trebuchet MS"/>
                <a:ea typeface="Trebuchet MS"/>
                <a:cs typeface="Trebuchet MS"/>
                <a:sym typeface="Trebuchet MS"/>
              </a:rPr>
              <a:t>New</a:t>
            </a:r>
            <a:r>
              <a:rPr lang="en" sz="1400">
                <a:solidFill>
                  <a:schemeClr val="lt1"/>
                </a:solidFill>
                <a:latin typeface="Trebuchet MS"/>
                <a:ea typeface="Trebuchet MS"/>
                <a:cs typeface="Trebuchet MS"/>
                <a:sym typeface="Trebuchet MS"/>
              </a:rPr>
              <a:t> Moon </a:t>
            </a:r>
            <a:r>
              <a:rPr lang="en" sz="1400" i="1">
                <a:solidFill>
                  <a:schemeClr val="lt1"/>
                </a:solidFill>
                <a:latin typeface="Trebuchet MS"/>
                <a:ea typeface="Trebuchet MS"/>
                <a:cs typeface="Trebuchet MS"/>
                <a:sym typeface="Trebuchet MS"/>
              </a:rPr>
              <a:t>- not visible</a:t>
            </a:r>
          </a:p>
          <a:p>
            <a:pPr marL="1371600" lvl="0" indent="-317500" rtl="0">
              <a:lnSpc>
                <a:spcPct val="115000"/>
              </a:lnSpc>
              <a:spcBef>
                <a:spcPts val="0"/>
              </a:spcBef>
              <a:buClr>
                <a:schemeClr val="lt1"/>
              </a:buClr>
              <a:buSzPct val="100000"/>
              <a:buFont typeface="Trebuchet MS"/>
              <a:buAutoNum type="arabicPeriod"/>
            </a:pPr>
            <a:r>
              <a:rPr lang="en" sz="1400" b="1">
                <a:solidFill>
                  <a:schemeClr val="lt1"/>
                </a:solidFill>
                <a:latin typeface="Trebuchet MS"/>
                <a:ea typeface="Trebuchet MS"/>
                <a:cs typeface="Trebuchet MS"/>
                <a:sym typeface="Trebuchet MS"/>
              </a:rPr>
              <a:t>Waxing Crescent</a:t>
            </a:r>
          </a:p>
          <a:p>
            <a:pPr marL="1371600" lvl="0" indent="-317500" rtl="0">
              <a:lnSpc>
                <a:spcPct val="115000"/>
              </a:lnSpc>
              <a:spcBef>
                <a:spcPts val="0"/>
              </a:spcBef>
              <a:buClr>
                <a:schemeClr val="lt1"/>
              </a:buClr>
              <a:buSzPct val="100000"/>
              <a:buFont typeface="Trebuchet MS"/>
              <a:buAutoNum type="arabicPeriod"/>
            </a:pPr>
            <a:r>
              <a:rPr lang="en" sz="1400" b="1">
                <a:solidFill>
                  <a:schemeClr val="lt1"/>
                </a:solidFill>
                <a:latin typeface="Trebuchet MS"/>
                <a:ea typeface="Trebuchet MS"/>
                <a:cs typeface="Trebuchet MS"/>
                <a:sym typeface="Trebuchet MS"/>
              </a:rPr>
              <a:t>First Quarter</a:t>
            </a:r>
            <a:r>
              <a:rPr lang="en" sz="1400">
                <a:solidFill>
                  <a:schemeClr val="lt1"/>
                </a:solidFill>
                <a:latin typeface="Trebuchet MS"/>
                <a:ea typeface="Trebuchet MS"/>
                <a:cs typeface="Trebuchet MS"/>
                <a:sym typeface="Trebuchet MS"/>
              </a:rPr>
              <a:t> </a:t>
            </a:r>
            <a:r>
              <a:rPr lang="en" sz="1400" i="1">
                <a:solidFill>
                  <a:schemeClr val="lt1"/>
                </a:solidFill>
                <a:latin typeface="Trebuchet MS"/>
                <a:ea typeface="Trebuchet MS"/>
                <a:cs typeface="Trebuchet MS"/>
                <a:sym typeface="Trebuchet MS"/>
              </a:rPr>
              <a:t>- commonly called a "half moon"</a:t>
            </a:r>
          </a:p>
          <a:p>
            <a:pPr marL="1371600" lvl="0" indent="-317500" rtl="0">
              <a:lnSpc>
                <a:spcPct val="115000"/>
              </a:lnSpc>
              <a:spcBef>
                <a:spcPts val="0"/>
              </a:spcBef>
              <a:buClr>
                <a:schemeClr val="lt1"/>
              </a:buClr>
              <a:buSzPct val="100000"/>
              <a:buFont typeface="Trebuchet MS"/>
              <a:buAutoNum type="arabicPeriod"/>
            </a:pPr>
            <a:r>
              <a:rPr lang="en" sz="1400" b="1">
                <a:solidFill>
                  <a:schemeClr val="lt1"/>
                </a:solidFill>
                <a:latin typeface="Trebuchet MS"/>
                <a:ea typeface="Trebuchet MS"/>
                <a:cs typeface="Trebuchet MS"/>
                <a:sym typeface="Trebuchet MS"/>
              </a:rPr>
              <a:t>Waxing Gibbous</a:t>
            </a:r>
          </a:p>
          <a:p>
            <a:pPr marL="1371600" lvl="0" indent="-317500" rtl="0">
              <a:lnSpc>
                <a:spcPct val="115000"/>
              </a:lnSpc>
              <a:spcBef>
                <a:spcPts val="0"/>
              </a:spcBef>
              <a:buClr>
                <a:schemeClr val="lt1"/>
              </a:buClr>
              <a:buSzPct val="100000"/>
              <a:buFont typeface="Trebuchet MS"/>
              <a:buAutoNum type="arabicPeriod"/>
            </a:pPr>
            <a:r>
              <a:rPr lang="en" sz="1400" b="1">
                <a:solidFill>
                  <a:schemeClr val="lt1"/>
                </a:solidFill>
                <a:latin typeface="Trebuchet MS"/>
                <a:ea typeface="Trebuchet MS"/>
                <a:cs typeface="Trebuchet MS"/>
                <a:sym typeface="Trebuchet MS"/>
              </a:rPr>
              <a:t>Full</a:t>
            </a:r>
            <a:r>
              <a:rPr lang="en" sz="1400">
                <a:solidFill>
                  <a:schemeClr val="lt1"/>
                </a:solidFill>
                <a:latin typeface="Trebuchet MS"/>
                <a:ea typeface="Trebuchet MS"/>
                <a:cs typeface="Trebuchet MS"/>
                <a:sym typeface="Trebuchet MS"/>
              </a:rPr>
              <a:t> Moon </a:t>
            </a:r>
            <a:r>
              <a:rPr lang="en" sz="1400" i="1">
                <a:solidFill>
                  <a:schemeClr val="lt1"/>
                </a:solidFill>
                <a:latin typeface="Trebuchet MS"/>
                <a:ea typeface="Trebuchet MS"/>
                <a:cs typeface="Trebuchet MS"/>
                <a:sym typeface="Trebuchet MS"/>
              </a:rPr>
              <a:t>- the entire moon is illuminated</a:t>
            </a:r>
          </a:p>
          <a:p>
            <a:pPr marL="1371600" lvl="0" indent="-317500" rtl="0">
              <a:lnSpc>
                <a:spcPct val="115000"/>
              </a:lnSpc>
              <a:spcBef>
                <a:spcPts val="0"/>
              </a:spcBef>
              <a:buClr>
                <a:schemeClr val="lt1"/>
              </a:buClr>
              <a:buSzPct val="100000"/>
              <a:buFont typeface="Trebuchet MS"/>
              <a:buAutoNum type="arabicPeriod"/>
            </a:pPr>
            <a:r>
              <a:rPr lang="en" sz="1400" b="1">
                <a:solidFill>
                  <a:schemeClr val="lt1"/>
                </a:solidFill>
                <a:latin typeface="Trebuchet MS"/>
                <a:ea typeface="Trebuchet MS"/>
                <a:cs typeface="Trebuchet MS"/>
                <a:sym typeface="Trebuchet MS"/>
              </a:rPr>
              <a:t>Waning Gibbous</a:t>
            </a:r>
          </a:p>
          <a:p>
            <a:pPr marL="1371600" lvl="0" indent="-317500" rtl="0">
              <a:lnSpc>
                <a:spcPct val="115000"/>
              </a:lnSpc>
              <a:spcBef>
                <a:spcPts val="0"/>
              </a:spcBef>
              <a:buClr>
                <a:schemeClr val="lt1"/>
              </a:buClr>
              <a:buSzPct val="100000"/>
              <a:buFont typeface="Trebuchet MS"/>
              <a:buAutoNum type="arabicPeriod"/>
            </a:pPr>
            <a:r>
              <a:rPr lang="en" sz="1400" b="1">
                <a:solidFill>
                  <a:schemeClr val="lt1"/>
                </a:solidFill>
                <a:latin typeface="Trebuchet MS"/>
                <a:ea typeface="Trebuchet MS"/>
                <a:cs typeface="Trebuchet MS"/>
                <a:sym typeface="Trebuchet MS"/>
              </a:rPr>
              <a:t>Third Quarter</a:t>
            </a:r>
            <a:r>
              <a:rPr lang="en" sz="1400">
                <a:solidFill>
                  <a:schemeClr val="lt1"/>
                </a:solidFill>
                <a:latin typeface="Trebuchet MS"/>
                <a:ea typeface="Trebuchet MS"/>
                <a:cs typeface="Trebuchet MS"/>
                <a:sym typeface="Trebuchet MS"/>
              </a:rPr>
              <a:t> </a:t>
            </a:r>
            <a:r>
              <a:rPr lang="en" sz="1400" i="1">
                <a:solidFill>
                  <a:schemeClr val="lt1"/>
                </a:solidFill>
                <a:latin typeface="Trebuchet MS"/>
                <a:ea typeface="Trebuchet MS"/>
                <a:cs typeface="Trebuchet MS"/>
                <a:sym typeface="Trebuchet MS"/>
              </a:rPr>
              <a:t>- another "half moon", but opposite side of first quarter</a:t>
            </a:r>
          </a:p>
          <a:p>
            <a:pPr marL="1371600" lvl="0" indent="-317500" rtl="0">
              <a:lnSpc>
                <a:spcPct val="115000"/>
              </a:lnSpc>
              <a:spcBef>
                <a:spcPts val="0"/>
              </a:spcBef>
              <a:buClr>
                <a:schemeClr val="lt1"/>
              </a:buClr>
              <a:buSzPct val="100000"/>
              <a:buFont typeface="Trebuchet MS"/>
              <a:buAutoNum type="arabicPeriod"/>
            </a:pPr>
            <a:r>
              <a:rPr lang="en" sz="1400" b="1">
                <a:solidFill>
                  <a:schemeClr val="lt1"/>
                </a:solidFill>
                <a:latin typeface="Trebuchet MS"/>
                <a:ea typeface="Trebuchet MS"/>
                <a:cs typeface="Trebuchet MS"/>
                <a:sym typeface="Trebuchet MS"/>
              </a:rPr>
              <a:t>Waning Crescent</a:t>
            </a:r>
          </a:p>
          <a:p>
            <a:pPr lvl="0" rtl="0">
              <a:spcBef>
                <a:spcPts val="0"/>
              </a:spcBef>
              <a:buClr>
                <a:schemeClr val="dk1"/>
              </a:buClr>
              <a:buSzPct val="61111"/>
              <a:buFont typeface="Arial"/>
              <a:buNone/>
            </a:pPr>
            <a:r>
              <a:rPr lang="en" sz="1800">
                <a:solidFill>
                  <a:schemeClr val="lt1"/>
                </a:solidFill>
                <a:latin typeface="Trebuchet MS"/>
                <a:ea typeface="Trebuchet MS"/>
                <a:cs typeface="Trebuchet MS"/>
                <a:sym typeface="Trebuchet MS"/>
              </a:rPr>
              <a:t>Relative positions of the Earth, Moon and Sun determine the phase.</a:t>
            </a:r>
          </a:p>
          <a:p>
            <a:pPr lvl="0" rtl="0">
              <a:spcBef>
                <a:spcPts val="0"/>
              </a:spcBef>
              <a:buClr>
                <a:schemeClr val="dk1"/>
              </a:buClr>
              <a:buSzPct val="61111"/>
              <a:buFont typeface="Arial"/>
              <a:buNone/>
            </a:pPr>
            <a:r>
              <a:rPr lang="en" sz="1800" b="1">
                <a:solidFill>
                  <a:schemeClr val="lt1"/>
                </a:solidFill>
                <a:latin typeface="Trebuchet MS"/>
                <a:ea typeface="Trebuchet MS"/>
                <a:cs typeface="Trebuchet MS"/>
                <a:sym typeface="Trebuchet MS"/>
              </a:rPr>
              <a:t>Phases of the Moon are not caused by Earth’s shadow </a:t>
            </a:r>
          </a:p>
          <a:p>
            <a:pPr>
              <a:spcBef>
                <a:spcPts val="0"/>
              </a:spcBef>
              <a:buNone/>
            </a:pPr>
            <a:endParaRPr/>
          </a:p>
        </p:txBody>
      </p:sp>
      <p:sp>
        <p:nvSpPr>
          <p:cNvPr id="122" name="Shape 122"/>
          <p:cNvSpPr txBox="1">
            <a:spLocks noGrp="1"/>
          </p:cNvSpPr>
          <p:nvPr>
            <p:ph type="title"/>
          </p:nvPr>
        </p:nvSpPr>
        <p:spPr>
          <a:xfrm>
            <a:off x="656098" y="643578"/>
            <a:ext cx="7831799" cy="857400"/>
          </a:xfrm>
          <a:prstGeom prst="rect">
            <a:avLst/>
          </a:prstGeom>
        </p:spPr>
        <p:txBody>
          <a:bodyPr lIns="91425" tIns="91425" rIns="91425" bIns="91425" anchor="b" anchorCtr="0">
            <a:noAutofit/>
          </a:bodyPr>
          <a:lstStyle/>
          <a:p>
            <a:pPr lvl="0" rtl="0">
              <a:spcBef>
                <a:spcPts val="0"/>
              </a:spcBef>
              <a:buClr>
                <a:schemeClr val="dk1"/>
              </a:buClr>
              <a:buSzPct val="30555"/>
              <a:buFont typeface="Arial"/>
              <a:buNone/>
            </a:pPr>
            <a:r>
              <a:rPr lang="en">
                <a:solidFill>
                  <a:srgbClr val="ACB4C2"/>
                </a:solidFill>
                <a:latin typeface="Trebuchet MS"/>
                <a:ea typeface="Trebuchet MS"/>
                <a:cs typeface="Trebuchet MS"/>
                <a:sym typeface="Trebuchet MS"/>
              </a:rPr>
              <a:t>Moon Phases </a:t>
            </a:r>
          </a:p>
          <a:p>
            <a:pPr>
              <a:spcBef>
                <a:spcPts val="0"/>
              </a:spcBef>
              <a:buNone/>
            </a:pPr>
            <a:endParaRPr/>
          </a:p>
        </p:txBody>
      </p:sp>
      <p:sp>
        <p:nvSpPr>
          <p:cNvPr id="123" name="Shape 123"/>
          <p:cNvSpPr txBox="1"/>
          <p:nvPr/>
        </p:nvSpPr>
        <p:spPr>
          <a:xfrm>
            <a:off x="7887150" y="756400"/>
            <a:ext cx="1031400" cy="254399"/>
          </a:xfrm>
          <a:prstGeom prst="rect">
            <a:avLst/>
          </a:prstGeom>
          <a:noFill/>
          <a:ln>
            <a:noFill/>
          </a:ln>
        </p:spPr>
        <p:txBody>
          <a:bodyPr lIns="91425" tIns="91425" rIns="91425" bIns="91425" anchor="t" anchorCtr="0">
            <a:noAutofit/>
          </a:bodyPr>
          <a:lstStyle/>
          <a:p>
            <a:pPr>
              <a:spcBef>
                <a:spcPts val="0"/>
              </a:spcBef>
              <a:buNone/>
            </a:pPr>
            <a:r>
              <a:rPr lang="en">
                <a:solidFill>
                  <a:schemeClr val="accent4"/>
                </a:solidFill>
              </a:rPr>
              <a:t>636</a:t>
            </a:r>
          </a:p>
        </p:txBody>
      </p:sp>
      <p:pic>
        <p:nvPicPr>
          <p:cNvPr id="124" name="Shape 124"/>
          <p:cNvPicPr preferRelativeResize="0"/>
          <p:nvPr/>
        </p:nvPicPr>
        <p:blipFill>
          <a:blip r:embed="rId3">
            <a:alphaModFix/>
          </a:blip>
          <a:stretch>
            <a:fillRect/>
          </a:stretch>
        </p:blipFill>
        <p:spPr>
          <a:xfrm>
            <a:off x="6524900" y="1238893"/>
            <a:ext cx="2489474" cy="2240524"/>
          </a:xfrm>
          <a:prstGeom prst="rect">
            <a:avLst/>
          </a:prstGeom>
          <a:noFill/>
          <a:ln>
            <a:noFill/>
          </a:ln>
        </p:spPr>
      </p:pic>
    </p:spTree>
  </p:cSld>
  <p:clrMapOvr>
    <a:masterClrMapping/>
  </p:clrMapOvr>
  <p:transition xmlns:p14="http://schemas.microsoft.com/office/powerpoint/2010/main" spd="slow">
    <p:cut/>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28"/>
        <p:cNvGrpSpPr/>
        <p:nvPr/>
      </p:nvGrpSpPr>
      <p:grpSpPr>
        <a:xfrm>
          <a:off x="0" y="0"/>
          <a:ext cx="0" cy="0"/>
          <a:chOff x="0" y="0"/>
          <a:chExt cx="0" cy="0"/>
        </a:xfrm>
      </p:grpSpPr>
      <p:sp>
        <p:nvSpPr>
          <p:cNvPr id="129" name="Shape 129"/>
          <p:cNvSpPr txBox="1">
            <a:spLocks noGrp="1"/>
          </p:cNvSpPr>
          <p:nvPr>
            <p:ph type="title"/>
          </p:nvPr>
        </p:nvSpPr>
        <p:spPr>
          <a:xfrm>
            <a:off x="457200" y="205978"/>
            <a:ext cx="8229600" cy="857400"/>
          </a:xfrm>
          <a:prstGeom prst="rect">
            <a:avLst/>
          </a:prstGeom>
        </p:spPr>
        <p:txBody>
          <a:bodyPr lIns="91425" tIns="91425" rIns="91425" bIns="91425" anchor="b" anchorCtr="0">
            <a:noAutofit/>
          </a:bodyPr>
          <a:lstStyle/>
          <a:p>
            <a:pPr>
              <a:spcBef>
                <a:spcPts val="0"/>
              </a:spcBef>
              <a:buNone/>
            </a:pPr>
            <a:r>
              <a:rPr lang="en"/>
              <a:t>More on the Moon</a:t>
            </a:r>
          </a:p>
        </p:txBody>
      </p:sp>
      <p:sp>
        <p:nvSpPr>
          <p:cNvPr id="130" name="Shape 130"/>
          <p:cNvSpPr txBox="1">
            <a:spLocks noGrp="1"/>
          </p:cNvSpPr>
          <p:nvPr>
            <p:ph type="body" idx="1"/>
          </p:nvPr>
        </p:nvSpPr>
        <p:spPr>
          <a:xfrm>
            <a:off x="457200" y="1200150"/>
            <a:ext cx="8229600" cy="3725699"/>
          </a:xfrm>
          <a:prstGeom prst="rect">
            <a:avLst/>
          </a:prstGeom>
        </p:spPr>
        <p:txBody>
          <a:bodyPr lIns="91425" tIns="91425" rIns="91425" bIns="91425" anchor="t" anchorCtr="0">
            <a:noAutofit/>
          </a:bodyPr>
          <a:lstStyle/>
          <a:p>
            <a:pPr marL="457200" lvl="0" indent="-342900" rtl="0">
              <a:lnSpc>
                <a:spcPct val="120000"/>
              </a:lnSpc>
              <a:spcBef>
                <a:spcPts val="0"/>
              </a:spcBef>
              <a:buClr>
                <a:srgbClr val="FED47D"/>
              </a:buClr>
              <a:buSzPct val="100000"/>
              <a:buFont typeface="Arial"/>
              <a:buChar char="●"/>
            </a:pPr>
            <a:r>
              <a:rPr lang="en" sz="1800">
                <a:solidFill>
                  <a:srgbClr val="FED47D"/>
                </a:solidFill>
                <a:latin typeface="Times New Roman"/>
                <a:ea typeface="Times New Roman"/>
                <a:cs typeface="Times New Roman"/>
                <a:sym typeface="Times New Roman"/>
              </a:rPr>
              <a:t>The moon does not directly orbit the sun, but yet it actually orbits the earth at a distance of 384000.</a:t>
            </a:r>
          </a:p>
          <a:p>
            <a:pPr marL="457200" lvl="0" indent="-342900" rtl="0">
              <a:lnSpc>
                <a:spcPct val="120000"/>
              </a:lnSpc>
              <a:spcBef>
                <a:spcPts val="0"/>
              </a:spcBef>
              <a:buClr>
                <a:srgbClr val="FED47D"/>
              </a:buClr>
              <a:buSzPct val="100000"/>
              <a:buFont typeface="Arial"/>
              <a:buChar char="●"/>
            </a:pPr>
            <a:r>
              <a:rPr lang="en" sz="1800">
                <a:solidFill>
                  <a:srgbClr val="FED47D"/>
                </a:solidFill>
                <a:latin typeface="Times New Roman"/>
                <a:ea typeface="Times New Roman"/>
                <a:cs typeface="Times New Roman"/>
                <a:sym typeface="Times New Roman"/>
              </a:rPr>
              <a:t>The moon’s craters are caused by asteroid collisions from early history.</a:t>
            </a:r>
          </a:p>
          <a:p>
            <a:pPr lvl="0" rtl="0">
              <a:lnSpc>
                <a:spcPct val="115000"/>
              </a:lnSpc>
              <a:spcBef>
                <a:spcPts val="0"/>
              </a:spcBef>
              <a:buClr>
                <a:schemeClr val="dk1"/>
              </a:buClr>
              <a:buSzPct val="61111"/>
              <a:buFont typeface="Arial"/>
              <a:buNone/>
            </a:pPr>
            <a:r>
              <a:rPr lang="en" sz="1800">
                <a:solidFill>
                  <a:srgbClr val="FED47D"/>
                </a:solidFill>
                <a:latin typeface="Times New Roman"/>
                <a:ea typeface="Times New Roman"/>
                <a:cs typeface="Times New Roman"/>
                <a:sym typeface="Times New Roman"/>
              </a:rPr>
              <a:t>The </a:t>
            </a:r>
            <a:r>
              <a:rPr lang="en" sz="1800" i="1">
                <a:solidFill>
                  <a:srgbClr val="FED47D"/>
                </a:solidFill>
                <a:latin typeface="Times New Roman"/>
                <a:ea typeface="Times New Roman"/>
                <a:cs typeface="Times New Roman"/>
                <a:sym typeface="Times New Roman"/>
              </a:rPr>
              <a:t>maria</a:t>
            </a:r>
            <a:r>
              <a:rPr lang="en" sz="1800">
                <a:solidFill>
                  <a:srgbClr val="FED47D"/>
                </a:solidFill>
                <a:latin typeface="Times New Roman"/>
                <a:ea typeface="Times New Roman"/>
                <a:cs typeface="Times New Roman"/>
                <a:sym typeface="Times New Roman"/>
              </a:rPr>
              <a:t>, or large, dark patches on the moon are where lava has flowed from out the inside of the moon and has cooled. 	</a:t>
            </a:r>
          </a:p>
          <a:p>
            <a:pPr>
              <a:spcBef>
                <a:spcPts val="0"/>
              </a:spcBef>
              <a:buNone/>
            </a:pPr>
            <a:endParaRPr sz="1800"/>
          </a:p>
        </p:txBody>
      </p:sp>
    </p:spTree>
  </p:cSld>
  <p:clrMapOvr>
    <a:masterClrMapping/>
  </p:clrMapOvr>
  <p:transition xmlns:p14="http://schemas.microsoft.com/office/powerpoint/2010/main" spd="slow">
    <p:cut/>
  </p:transition>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A4C2F4"/>
        </a:solidFill>
        <a:effectLst/>
      </p:bgPr>
    </p:bg>
    <p:spTree>
      <p:nvGrpSpPr>
        <p:cNvPr id="1" name="Shape 134"/>
        <p:cNvGrpSpPr/>
        <p:nvPr/>
      </p:nvGrpSpPr>
      <p:grpSpPr>
        <a:xfrm>
          <a:off x="0" y="0"/>
          <a:ext cx="0" cy="0"/>
          <a:chOff x="0" y="0"/>
          <a:chExt cx="0" cy="0"/>
        </a:xfrm>
      </p:grpSpPr>
      <p:sp>
        <p:nvSpPr>
          <p:cNvPr id="135" name="Shape 135"/>
          <p:cNvSpPr txBox="1">
            <a:spLocks noGrp="1"/>
          </p:cNvSpPr>
          <p:nvPr>
            <p:ph type="body" idx="1"/>
          </p:nvPr>
        </p:nvSpPr>
        <p:spPr>
          <a:xfrm>
            <a:off x="457200" y="1200150"/>
            <a:ext cx="8229600" cy="3725699"/>
          </a:xfrm>
          <a:prstGeom prst="rect">
            <a:avLst/>
          </a:prstGeom>
        </p:spPr>
        <p:txBody>
          <a:bodyPr lIns="91425" tIns="91425" rIns="91425" bIns="91425" anchor="t" anchorCtr="0">
            <a:noAutofit/>
          </a:bodyPr>
          <a:lstStyle/>
          <a:p>
            <a:pPr lvl="0" indent="457200" rtl="0">
              <a:spcBef>
                <a:spcPts val="0"/>
              </a:spcBef>
              <a:buClr>
                <a:schemeClr val="dk1"/>
              </a:buClr>
              <a:buSzPct val="61111"/>
              <a:buFont typeface="Arial"/>
              <a:buNone/>
            </a:pPr>
            <a:r>
              <a:rPr lang="en" sz="1800" b="1" i="1">
                <a:solidFill>
                  <a:schemeClr val="lt1"/>
                </a:solidFill>
                <a:latin typeface="Trebuchet MS"/>
                <a:ea typeface="Trebuchet MS"/>
                <a:cs typeface="Trebuchet MS"/>
                <a:sym typeface="Trebuchet MS"/>
              </a:rPr>
              <a:t>Eclipse-</a:t>
            </a:r>
            <a:r>
              <a:rPr lang="en" sz="1800">
                <a:solidFill>
                  <a:schemeClr val="lt1"/>
                </a:solidFill>
                <a:latin typeface="Trebuchet MS"/>
                <a:ea typeface="Trebuchet MS"/>
                <a:cs typeface="Trebuchet MS"/>
                <a:sym typeface="Trebuchet MS"/>
              </a:rPr>
              <a:t> An event in which the shadow of one celestial body falls on another.</a:t>
            </a:r>
          </a:p>
          <a:p>
            <a:pPr lvl="0" rtl="0">
              <a:spcBef>
                <a:spcPts val="0"/>
              </a:spcBef>
              <a:buClr>
                <a:schemeClr val="dk1"/>
              </a:buClr>
              <a:buSzPct val="45833"/>
              <a:buFont typeface="Arial"/>
              <a:buNone/>
            </a:pPr>
            <a:r>
              <a:rPr lang="en" sz="2400" b="1">
                <a:solidFill>
                  <a:schemeClr val="lt1"/>
                </a:solidFill>
                <a:latin typeface="Trebuchet MS"/>
                <a:ea typeface="Trebuchet MS"/>
                <a:cs typeface="Trebuchet MS"/>
                <a:sym typeface="Trebuchet MS"/>
              </a:rPr>
              <a:t>Eclipses occur when the Earth, the Moon, and the Sun line up. </a:t>
            </a:r>
          </a:p>
          <a:p>
            <a:pPr marL="457200" lvl="0" indent="-381000" rtl="0">
              <a:spcBef>
                <a:spcPts val="0"/>
              </a:spcBef>
              <a:buClr>
                <a:schemeClr val="lt1"/>
              </a:buClr>
              <a:buSzPct val="100000"/>
              <a:buFont typeface="Trebuchet MS"/>
              <a:buChar char="-"/>
            </a:pPr>
            <a:r>
              <a:rPr lang="en" sz="2400">
                <a:solidFill>
                  <a:schemeClr val="lt1"/>
                </a:solidFill>
                <a:latin typeface="Trebuchet MS"/>
                <a:ea typeface="Trebuchet MS"/>
                <a:cs typeface="Trebuchet MS"/>
                <a:sym typeface="Trebuchet MS"/>
              </a:rPr>
              <a:t>During a new moon, the moon casts a shadow onto Earth. People who are within the small shadow on Earth see that the sky turns dark and the moon blocks out the sun, which is a Solar Eclipse.</a:t>
            </a:r>
          </a:p>
          <a:p>
            <a:pPr marL="457200" lvl="0" indent="-381000" rtl="0">
              <a:spcBef>
                <a:spcPts val="0"/>
              </a:spcBef>
              <a:buClr>
                <a:schemeClr val="lt1"/>
              </a:buClr>
              <a:buSzPct val="100000"/>
              <a:buFont typeface="Trebuchet MS"/>
              <a:buChar char="-"/>
            </a:pPr>
            <a:r>
              <a:rPr lang="en" sz="2400" b="1" i="1">
                <a:solidFill>
                  <a:schemeClr val="lt1"/>
                </a:solidFill>
                <a:latin typeface="Trebuchet MS"/>
                <a:ea typeface="Trebuchet MS"/>
                <a:cs typeface="Trebuchet MS"/>
                <a:sym typeface="Trebuchet MS"/>
              </a:rPr>
              <a:t>Solar Eclipses are rare</a:t>
            </a:r>
          </a:p>
          <a:p>
            <a:pPr>
              <a:spcBef>
                <a:spcPts val="0"/>
              </a:spcBef>
              <a:buNone/>
            </a:pPr>
            <a:endParaRPr/>
          </a:p>
        </p:txBody>
      </p:sp>
      <p:sp>
        <p:nvSpPr>
          <p:cNvPr id="136" name="Shape 136"/>
          <p:cNvSpPr txBox="1">
            <a:spLocks noGrp="1"/>
          </p:cNvSpPr>
          <p:nvPr>
            <p:ph type="title"/>
          </p:nvPr>
        </p:nvSpPr>
        <p:spPr>
          <a:xfrm>
            <a:off x="457200" y="205978"/>
            <a:ext cx="8229600" cy="857400"/>
          </a:xfrm>
          <a:prstGeom prst="rect">
            <a:avLst/>
          </a:prstGeom>
        </p:spPr>
        <p:txBody>
          <a:bodyPr lIns="91425" tIns="91425" rIns="91425" bIns="91425" anchor="b" anchorCtr="0">
            <a:noAutofit/>
          </a:bodyPr>
          <a:lstStyle/>
          <a:p>
            <a:pPr>
              <a:spcBef>
                <a:spcPts val="0"/>
              </a:spcBef>
              <a:buNone/>
            </a:pPr>
            <a:r>
              <a:rPr lang="en">
                <a:solidFill>
                  <a:srgbClr val="ACB4C2"/>
                </a:solidFill>
              </a:rPr>
              <a:t>Eclipses</a:t>
            </a:r>
          </a:p>
        </p:txBody>
      </p:sp>
      <p:sp>
        <p:nvSpPr>
          <p:cNvPr id="137" name="Shape 137"/>
          <p:cNvSpPr txBox="1"/>
          <p:nvPr/>
        </p:nvSpPr>
        <p:spPr>
          <a:xfrm>
            <a:off x="8030100" y="639500"/>
            <a:ext cx="1113900" cy="309300"/>
          </a:xfrm>
          <a:prstGeom prst="rect">
            <a:avLst/>
          </a:prstGeom>
          <a:noFill/>
          <a:ln>
            <a:noFill/>
          </a:ln>
        </p:spPr>
        <p:txBody>
          <a:bodyPr lIns="91425" tIns="91425" rIns="91425" bIns="91425" anchor="t" anchorCtr="0">
            <a:noAutofit/>
          </a:bodyPr>
          <a:lstStyle/>
          <a:p>
            <a:pPr>
              <a:spcBef>
                <a:spcPts val="0"/>
              </a:spcBef>
              <a:buNone/>
            </a:pPr>
            <a:r>
              <a:rPr lang="en">
                <a:solidFill>
                  <a:schemeClr val="accent4"/>
                </a:solidFill>
              </a:rPr>
              <a:t>635</a:t>
            </a:r>
          </a:p>
        </p:txBody>
      </p:sp>
      <p:pic>
        <p:nvPicPr>
          <p:cNvPr id="138" name="Shape 138"/>
          <p:cNvPicPr preferRelativeResize="0"/>
          <p:nvPr/>
        </p:nvPicPr>
        <p:blipFill>
          <a:blip r:embed="rId3">
            <a:alphaModFix/>
          </a:blip>
          <a:stretch>
            <a:fillRect/>
          </a:stretch>
        </p:blipFill>
        <p:spPr>
          <a:xfrm>
            <a:off x="3079037" y="0"/>
            <a:ext cx="1500675" cy="996449"/>
          </a:xfrm>
          <a:prstGeom prst="rect">
            <a:avLst/>
          </a:prstGeom>
          <a:noFill/>
          <a:ln>
            <a:noFill/>
          </a:ln>
        </p:spPr>
      </p:pic>
    </p:spTree>
  </p:cSld>
  <p:clrMapOvr>
    <a:masterClrMapping/>
  </p:clrMapOvr>
  <p:transition xmlns:p14="http://schemas.microsoft.com/office/powerpoint/2010/main" spd="slow">
    <p:cut/>
  </p:transition>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A4C2F4"/>
        </a:solidFill>
        <a:effectLst/>
      </p:bgPr>
    </p:bg>
    <p:spTree>
      <p:nvGrpSpPr>
        <p:cNvPr id="1" name="Shape 142"/>
        <p:cNvGrpSpPr/>
        <p:nvPr/>
      </p:nvGrpSpPr>
      <p:grpSpPr>
        <a:xfrm>
          <a:off x="0" y="0"/>
          <a:ext cx="0" cy="0"/>
          <a:chOff x="0" y="0"/>
          <a:chExt cx="0" cy="0"/>
        </a:xfrm>
      </p:grpSpPr>
      <p:sp>
        <p:nvSpPr>
          <p:cNvPr id="143" name="Shape 143"/>
          <p:cNvSpPr txBox="1">
            <a:spLocks noGrp="1"/>
          </p:cNvSpPr>
          <p:nvPr>
            <p:ph type="body" idx="1"/>
          </p:nvPr>
        </p:nvSpPr>
        <p:spPr>
          <a:xfrm>
            <a:off x="457200" y="1200150"/>
            <a:ext cx="8229600" cy="3725699"/>
          </a:xfrm>
          <a:prstGeom prst="rect">
            <a:avLst/>
          </a:prstGeom>
        </p:spPr>
        <p:txBody>
          <a:bodyPr lIns="91425" tIns="91425" rIns="91425" bIns="91425" anchor="t" anchorCtr="0">
            <a:noAutofit/>
          </a:bodyPr>
          <a:lstStyle/>
          <a:p>
            <a:pPr marL="457200" lvl="0" indent="-419100" rtl="0">
              <a:spcBef>
                <a:spcPts val="0"/>
              </a:spcBef>
              <a:buClr>
                <a:schemeClr val="lt1"/>
              </a:buClr>
              <a:buSzPct val="100000"/>
              <a:buFont typeface="Arial"/>
              <a:buChar char="●"/>
            </a:pPr>
            <a:r>
              <a:rPr lang="en">
                <a:solidFill>
                  <a:schemeClr val="lt1"/>
                </a:solidFill>
                <a:latin typeface="Trebuchet MS"/>
                <a:ea typeface="Trebuchet MS"/>
                <a:cs typeface="Trebuchet MS"/>
                <a:sym typeface="Trebuchet MS"/>
              </a:rPr>
              <a:t>The moon does not directly orbit the sun, but instead, orbits the Earth</a:t>
            </a:r>
          </a:p>
          <a:p>
            <a:pPr marL="457200" lvl="0" indent="-419100" rtl="0">
              <a:spcBef>
                <a:spcPts val="0"/>
              </a:spcBef>
              <a:buClr>
                <a:schemeClr val="lt1"/>
              </a:buClr>
              <a:buSzPct val="100000"/>
              <a:buFont typeface="Arial"/>
              <a:buChar char="●"/>
            </a:pPr>
            <a:r>
              <a:rPr lang="en">
                <a:solidFill>
                  <a:schemeClr val="lt1"/>
                </a:solidFill>
                <a:latin typeface="Trebuchet MS"/>
                <a:ea typeface="Trebuchet MS"/>
                <a:cs typeface="Trebuchet MS"/>
                <a:sym typeface="Trebuchet MS"/>
              </a:rPr>
              <a:t>The moon is covered in craters, most likely due to asteroid collisions</a:t>
            </a:r>
          </a:p>
          <a:p>
            <a:pPr>
              <a:spcBef>
                <a:spcPts val="0"/>
              </a:spcBef>
              <a:buNone/>
            </a:pPr>
            <a:endParaRPr/>
          </a:p>
        </p:txBody>
      </p:sp>
      <p:sp>
        <p:nvSpPr>
          <p:cNvPr id="144" name="Shape 144"/>
          <p:cNvSpPr txBox="1">
            <a:spLocks noGrp="1"/>
          </p:cNvSpPr>
          <p:nvPr>
            <p:ph type="title"/>
          </p:nvPr>
        </p:nvSpPr>
        <p:spPr>
          <a:xfrm>
            <a:off x="457200" y="205978"/>
            <a:ext cx="8229600" cy="857400"/>
          </a:xfrm>
          <a:prstGeom prst="rect">
            <a:avLst/>
          </a:prstGeom>
        </p:spPr>
        <p:txBody>
          <a:bodyPr lIns="91425" tIns="91425" rIns="91425" bIns="91425" anchor="b" anchorCtr="0">
            <a:noAutofit/>
          </a:bodyPr>
          <a:lstStyle/>
          <a:p>
            <a:pPr>
              <a:spcBef>
                <a:spcPts val="0"/>
              </a:spcBef>
              <a:buNone/>
            </a:pPr>
            <a:r>
              <a:rPr lang="en">
                <a:solidFill>
                  <a:srgbClr val="ACB4C2"/>
                </a:solidFill>
              </a:rPr>
              <a:t>The Moon - Fast Facts</a:t>
            </a:r>
          </a:p>
        </p:txBody>
      </p:sp>
      <p:sp>
        <p:nvSpPr>
          <p:cNvPr id="145" name="Shape 145"/>
          <p:cNvSpPr txBox="1"/>
          <p:nvPr/>
        </p:nvSpPr>
        <p:spPr>
          <a:xfrm>
            <a:off x="7632725" y="598250"/>
            <a:ext cx="1182599" cy="421499"/>
          </a:xfrm>
          <a:prstGeom prst="rect">
            <a:avLst/>
          </a:prstGeom>
          <a:noFill/>
          <a:ln>
            <a:noFill/>
          </a:ln>
        </p:spPr>
        <p:txBody>
          <a:bodyPr lIns="91425" tIns="91425" rIns="91425" bIns="91425" anchor="t" anchorCtr="0">
            <a:noAutofit/>
          </a:bodyPr>
          <a:lstStyle/>
          <a:p>
            <a:pPr>
              <a:spcBef>
                <a:spcPts val="0"/>
              </a:spcBef>
              <a:buNone/>
            </a:pPr>
            <a:r>
              <a:rPr lang="en">
                <a:solidFill>
                  <a:srgbClr val="A14141"/>
                </a:solidFill>
              </a:rPr>
              <a:t>636</a:t>
            </a:r>
          </a:p>
        </p:txBody>
      </p:sp>
      <p:pic>
        <p:nvPicPr>
          <p:cNvPr id="146" name="Shape 146"/>
          <p:cNvPicPr preferRelativeResize="0"/>
          <p:nvPr/>
        </p:nvPicPr>
        <p:blipFill>
          <a:blip r:embed="rId3">
            <a:alphaModFix/>
          </a:blip>
          <a:stretch>
            <a:fillRect/>
          </a:stretch>
        </p:blipFill>
        <p:spPr>
          <a:xfrm>
            <a:off x="2978450" y="3156224"/>
            <a:ext cx="3187098" cy="1987275"/>
          </a:xfrm>
          <a:prstGeom prst="rect">
            <a:avLst/>
          </a:prstGeom>
          <a:noFill/>
          <a:ln>
            <a:noFill/>
          </a:ln>
        </p:spPr>
      </p:pic>
    </p:spTree>
  </p:cSld>
  <p:clrMapOvr>
    <a:masterClrMapping/>
  </p:clrMapOvr>
  <p:transition xmlns:p14="http://schemas.microsoft.com/office/powerpoint/2010/main" spd="slow">
    <p:cut/>
  </p:transition>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A4C2F4"/>
        </a:solidFill>
        <a:effectLst/>
      </p:bgPr>
    </p:bg>
    <p:spTree>
      <p:nvGrpSpPr>
        <p:cNvPr id="1" name="Shape 150"/>
        <p:cNvGrpSpPr/>
        <p:nvPr/>
      </p:nvGrpSpPr>
      <p:grpSpPr>
        <a:xfrm>
          <a:off x="0" y="0"/>
          <a:ext cx="0" cy="0"/>
          <a:chOff x="0" y="0"/>
          <a:chExt cx="0" cy="0"/>
        </a:xfrm>
      </p:grpSpPr>
      <p:sp>
        <p:nvSpPr>
          <p:cNvPr id="151" name="Shape 151"/>
          <p:cNvSpPr txBox="1">
            <a:spLocks noGrp="1"/>
          </p:cNvSpPr>
          <p:nvPr>
            <p:ph type="body" idx="1"/>
          </p:nvPr>
        </p:nvSpPr>
        <p:spPr>
          <a:xfrm>
            <a:off x="656091" y="1090062"/>
            <a:ext cx="7831799" cy="3741299"/>
          </a:xfrm>
          <a:prstGeom prst="rect">
            <a:avLst/>
          </a:prstGeom>
        </p:spPr>
        <p:txBody>
          <a:bodyPr lIns="91425" tIns="91425" rIns="91425" bIns="91425" anchor="t" anchorCtr="0">
            <a:noAutofit/>
          </a:bodyPr>
          <a:lstStyle/>
          <a:p>
            <a:pPr marL="457200" lvl="0" indent="-342900" rtl="0">
              <a:spcBef>
                <a:spcPts val="0"/>
              </a:spcBef>
              <a:buClr>
                <a:schemeClr val="lt1"/>
              </a:buClr>
              <a:buSzPct val="100000"/>
              <a:buFont typeface="Arial"/>
              <a:buChar char="●"/>
            </a:pPr>
            <a:r>
              <a:rPr lang="en" sz="1800">
                <a:solidFill>
                  <a:schemeClr val="lt1"/>
                </a:solidFill>
                <a:latin typeface="Trebuchet MS"/>
                <a:ea typeface="Trebuchet MS"/>
                <a:cs typeface="Trebuchet MS"/>
                <a:sym typeface="Trebuchet MS"/>
              </a:rPr>
              <a:t>Every day there are two high tides and two low tides</a:t>
            </a:r>
          </a:p>
          <a:p>
            <a:pPr marL="457200" lvl="0" indent="-342900" rtl="0">
              <a:spcBef>
                <a:spcPts val="0"/>
              </a:spcBef>
              <a:buClr>
                <a:schemeClr val="lt1"/>
              </a:buClr>
              <a:buSzPct val="100000"/>
              <a:buFont typeface="Arial"/>
              <a:buChar char="●"/>
            </a:pPr>
            <a:r>
              <a:rPr lang="en" sz="1800">
                <a:solidFill>
                  <a:schemeClr val="lt1"/>
                </a:solidFill>
                <a:latin typeface="Trebuchet MS"/>
                <a:ea typeface="Trebuchet MS"/>
                <a:cs typeface="Trebuchet MS"/>
                <a:sym typeface="Trebuchet MS"/>
              </a:rPr>
              <a:t>The tides are mainly the moon’s gravitational influence</a:t>
            </a:r>
          </a:p>
          <a:p>
            <a:pPr marL="457200" lvl="0" indent="-342900" rtl="0">
              <a:spcBef>
                <a:spcPts val="0"/>
              </a:spcBef>
              <a:buClr>
                <a:schemeClr val="lt1"/>
              </a:buClr>
              <a:buSzPct val="100000"/>
              <a:buFont typeface="Arial"/>
              <a:buChar char="●"/>
            </a:pPr>
            <a:r>
              <a:rPr lang="en" sz="1800">
                <a:solidFill>
                  <a:schemeClr val="lt1"/>
                </a:solidFill>
                <a:latin typeface="Trebuchet MS"/>
                <a:ea typeface="Trebuchet MS"/>
                <a:cs typeface="Trebuchet MS"/>
                <a:sym typeface="Trebuchet MS"/>
              </a:rPr>
              <a:t>Because the the moon is orbiting the earth the times of these tides change in the month</a:t>
            </a:r>
          </a:p>
          <a:p>
            <a:pPr marL="457200" lvl="0" indent="-342900" rtl="0">
              <a:spcBef>
                <a:spcPts val="0"/>
              </a:spcBef>
              <a:buClr>
                <a:schemeClr val="lt1"/>
              </a:buClr>
              <a:buSzPct val="100000"/>
              <a:buFont typeface="Arial"/>
              <a:buChar char="●"/>
            </a:pPr>
            <a:r>
              <a:rPr lang="en" sz="1800">
                <a:solidFill>
                  <a:schemeClr val="lt1"/>
                </a:solidFill>
                <a:latin typeface="Trebuchet MS"/>
                <a:ea typeface="Trebuchet MS"/>
                <a:cs typeface="Trebuchet MS"/>
                <a:sym typeface="Trebuchet MS"/>
              </a:rPr>
              <a:t>The sun has a small effect too, when the sun is on the same side of the earth as the moon is the tides will be the strongest</a:t>
            </a:r>
          </a:p>
          <a:p>
            <a:pPr marL="457200" lvl="0" indent="-342900" rtl="0">
              <a:spcBef>
                <a:spcPts val="0"/>
              </a:spcBef>
              <a:buClr>
                <a:schemeClr val="lt1"/>
              </a:buClr>
              <a:buSzPct val="100000"/>
              <a:buFont typeface="Arial"/>
              <a:buChar char="●"/>
            </a:pPr>
            <a:r>
              <a:rPr lang="en" sz="1800">
                <a:solidFill>
                  <a:schemeClr val="lt1"/>
                </a:solidFill>
                <a:latin typeface="Trebuchet MS"/>
                <a:ea typeface="Trebuchet MS"/>
                <a:cs typeface="Trebuchet MS"/>
                <a:sym typeface="Trebuchet MS"/>
              </a:rPr>
              <a:t>The moon’s effect will be weaker on the side of the earth that is not close to the moon </a:t>
            </a:r>
          </a:p>
          <a:p>
            <a:pPr lvl="0">
              <a:spcBef>
                <a:spcPts val="0"/>
              </a:spcBef>
              <a:buNone/>
            </a:pPr>
            <a:endParaRPr sz="1800">
              <a:solidFill>
                <a:schemeClr val="lt1"/>
              </a:solidFill>
              <a:latin typeface="Trebuchet MS"/>
              <a:ea typeface="Trebuchet MS"/>
              <a:cs typeface="Trebuchet MS"/>
              <a:sym typeface="Trebuchet MS"/>
            </a:endParaRPr>
          </a:p>
        </p:txBody>
      </p:sp>
      <p:sp>
        <p:nvSpPr>
          <p:cNvPr id="152" name="Shape 152"/>
          <p:cNvSpPr txBox="1"/>
          <p:nvPr/>
        </p:nvSpPr>
        <p:spPr>
          <a:xfrm>
            <a:off x="762977" y="1432977"/>
            <a:ext cx="3647699" cy="425700"/>
          </a:xfrm>
          <a:prstGeom prst="rect">
            <a:avLst/>
          </a:prstGeom>
          <a:noFill/>
          <a:ln>
            <a:noFill/>
          </a:ln>
        </p:spPr>
        <p:txBody>
          <a:bodyPr lIns="91425" tIns="91425" rIns="91425" bIns="91425" anchor="t" anchorCtr="0">
            <a:noAutofit/>
          </a:bodyPr>
          <a:lstStyle/>
          <a:p>
            <a:pPr>
              <a:spcBef>
                <a:spcPts val="0"/>
              </a:spcBef>
              <a:buNone/>
            </a:pPr>
            <a:endParaRPr/>
          </a:p>
        </p:txBody>
      </p:sp>
      <p:sp>
        <p:nvSpPr>
          <p:cNvPr id="153" name="Shape 153"/>
          <p:cNvSpPr txBox="1"/>
          <p:nvPr/>
        </p:nvSpPr>
        <p:spPr>
          <a:xfrm>
            <a:off x="405700" y="116900"/>
            <a:ext cx="8082299" cy="701399"/>
          </a:xfrm>
          <a:prstGeom prst="rect">
            <a:avLst/>
          </a:prstGeom>
          <a:noFill/>
          <a:ln>
            <a:noFill/>
          </a:ln>
        </p:spPr>
        <p:txBody>
          <a:bodyPr lIns="91425" tIns="91425" rIns="91425" bIns="91425" anchor="t" anchorCtr="0">
            <a:noAutofit/>
          </a:bodyPr>
          <a:lstStyle/>
          <a:p>
            <a:pPr lvl="0" rtl="0">
              <a:spcBef>
                <a:spcPts val="0"/>
              </a:spcBef>
              <a:buClr>
                <a:schemeClr val="dk1"/>
              </a:buClr>
              <a:buSzPct val="30555"/>
              <a:buFont typeface="Arial"/>
              <a:buNone/>
            </a:pPr>
            <a:r>
              <a:rPr lang="en" sz="3600" b="1">
                <a:solidFill>
                  <a:srgbClr val="ACB4C2"/>
                </a:solidFill>
                <a:latin typeface="Trebuchet MS"/>
                <a:ea typeface="Trebuchet MS"/>
                <a:cs typeface="Trebuchet MS"/>
                <a:sym typeface="Trebuchet MS"/>
              </a:rPr>
              <a:t>How The Moon Affects Earth’s Tides </a:t>
            </a:r>
          </a:p>
          <a:p>
            <a:pPr>
              <a:spcBef>
                <a:spcPts val="0"/>
              </a:spcBef>
              <a:buNone/>
            </a:pPr>
            <a:endParaRPr/>
          </a:p>
        </p:txBody>
      </p:sp>
      <p:sp>
        <p:nvSpPr>
          <p:cNvPr id="154" name="Shape 154"/>
          <p:cNvSpPr txBox="1"/>
          <p:nvPr/>
        </p:nvSpPr>
        <p:spPr>
          <a:xfrm>
            <a:off x="8203500" y="570750"/>
            <a:ext cx="1327200" cy="474599"/>
          </a:xfrm>
          <a:prstGeom prst="rect">
            <a:avLst/>
          </a:prstGeom>
          <a:noFill/>
          <a:ln>
            <a:noFill/>
          </a:ln>
        </p:spPr>
        <p:txBody>
          <a:bodyPr lIns="91425" tIns="91425" rIns="91425" bIns="91425" anchor="t" anchorCtr="0">
            <a:noAutofit/>
          </a:bodyPr>
          <a:lstStyle/>
          <a:p>
            <a:pPr>
              <a:spcBef>
                <a:spcPts val="0"/>
              </a:spcBef>
              <a:buNone/>
            </a:pPr>
            <a:r>
              <a:rPr lang="en"/>
              <a:t>6</a:t>
            </a:r>
            <a:r>
              <a:rPr lang="en">
                <a:solidFill>
                  <a:srgbClr val="BB4C4B"/>
                </a:solidFill>
              </a:rPr>
              <a:t>634</a:t>
            </a:r>
          </a:p>
        </p:txBody>
      </p:sp>
      <p:pic>
        <p:nvPicPr>
          <p:cNvPr id="155" name="Shape 155"/>
          <p:cNvPicPr preferRelativeResize="0"/>
          <p:nvPr/>
        </p:nvPicPr>
        <p:blipFill>
          <a:blip r:embed="rId3">
            <a:alphaModFix/>
          </a:blip>
          <a:stretch>
            <a:fillRect/>
          </a:stretch>
        </p:blipFill>
        <p:spPr>
          <a:xfrm>
            <a:off x="4187700" y="3220900"/>
            <a:ext cx="4387623" cy="1755049"/>
          </a:xfrm>
          <a:prstGeom prst="rect">
            <a:avLst/>
          </a:prstGeom>
          <a:noFill/>
          <a:ln>
            <a:noFill/>
          </a:ln>
        </p:spPr>
      </p:pic>
    </p:spTree>
  </p:cSld>
  <p:clrMapOvr>
    <a:masterClrMapping/>
  </p:clrMapOvr>
  <p:transition xmlns:p14="http://schemas.microsoft.com/office/powerpoint/2010/main" spd="slow">
    <p:cut/>
  </p:transition>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A4C2F4"/>
        </a:solidFill>
        <a:effectLst/>
      </p:bgPr>
    </p:bg>
    <p:spTree>
      <p:nvGrpSpPr>
        <p:cNvPr id="1" name="Shape 159"/>
        <p:cNvGrpSpPr/>
        <p:nvPr/>
      </p:nvGrpSpPr>
      <p:grpSpPr>
        <a:xfrm>
          <a:off x="0" y="0"/>
          <a:ext cx="0" cy="0"/>
          <a:chOff x="0" y="0"/>
          <a:chExt cx="0" cy="0"/>
        </a:xfrm>
      </p:grpSpPr>
      <p:sp>
        <p:nvSpPr>
          <p:cNvPr id="160" name="Shape 160"/>
          <p:cNvSpPr txBox="1">
            <a:spLocks noGrp="1"/>
          </p:cNvSpPr>
          <p:nvPr>
            <p:ph type="body" idx="1"/>
          </p:nvPr>
        </p:nvSpPr>
        <p:spPr>
          <a:xfrm>
            <a:off x="457200" y="1200150"/>
            <a:ext cx="8229600" cy="3725699"/>
          </a:xfrm>
          <a:prstGeom prst="rect">
            <a:avLst/>
          </a:prstGeom>
        </p:spPr>
        <p:txBody>
          <a:bodyPr lIns="91425" tIns="91425" rIns="91425" bIns="91425" anchor="t" anchorCtr="0">
            <a:noAutofit/>
          </a:bodyPr>
          <a:lstStyle/>
          <a:p>
            <a:pPr lvl="0" rtl="0">
              <a:lnSpc>
                <a:spcPct val="150000"/>
              </a:lnSpc>
              <a:spcBef>
                <a:spcPts val="0"/>
              </a:spcBef>
              <a:buNone/>
            </a:pPr>
            <a:r>
              <a:rPr lang="en" sz="2400">
                <a:solidFill>
                  <a:schemeClr val="lt1"/>
                </a:solidFill>
                <a:latin typeface="Trebuchet MS"/>
                <a:ea typeface="Trebuchet MS"/>
                <a:cs typeface="Trebuchet MS"/>
                <a:sym typeface="Trebuchet MS"/>
              </a:rPr>
              <a:t>tides:</a:t>
            </a:r>
          </a:p>
          <a:p>
            <a:pPr lvl="0" rtl="0">
              <a:lnSpc>
                <a:spcPct val="150000"/>
              </a:lnSpc>
              <a:spcBef>
                <a:spcPts val="0"/>
              </a:spcBef>
              <a:buClr>
                <a:schemeClr val="dk1"/>
              </a:buClr>
              <a:buSzPct val="45833"/>
              <a:buFont typeface="Arial"/>
              <a:buNone/>
            </a:pPr>
            <a:r>
              <a:rPr lang="en" sz="2400" u="sng">
                <a:solidFill>
                  <a:srgbClr val="5173A5"/>
                </a:solidFill>
                <a:latin typeface="Trebuchet MS"/>
                <a:ea typeface="Trebuchet MS"/>
                <a:cs typeface="Trebuchet MS"/>
                <a:sym typeface="Trebuchet MS"/>
                <a:hlinkClick r:id="rId3"/>
              </a:rPr>
              <a:t>https://www.youtube.com/watch?v=gftT3wHJGtg</a:t>
            </a:r>
          </a:p>
          <a:p>
            <a:pPr lvl="0">
              <a:lnSpc>
                <a:spcPct val="150000"/>
              </a:lnSpc>
              <a:spcBef>
                <a:spcPts val="0"/>
              </a:spcBef>
              <a:buClr>
                <a:schemeClr val="dk1"/>
              </a:buClr>
              <a:buSzPct val="45833"/>
              <a:buFont typeface="Arial"/>
              <a:buNone/>
            </a:pPr>
            <a:r>
              <a:rPr lang="en" sz="2400">
                <a:solidFill>
                  <a:schemeClr val="lt1"/>
                </a:solidFill>
                <a:latin typeface="Trebuchet MS"/>
                <a:ea typeface="Trebuchet MS"/>
                <a:cs typeface="Trebuchet MS"/>
                <a:sym typeface="Trebuchet MS"/>
              </a:rPr>
              <a:t>orbit: </a:t>
            </a:r>
            <a:r>
              <a:rPr lang="en" sz="2400" u="sng">
                <a:solidFill>
                  <a:srgbClr val="5173A5"/>
                </a:solidFill>
                <a:latin typeface="Trebuchet MS"/>
                <a:ea typeface="Trebuchet MS"/>
                <a:cs typeface="Trebuchet MS"/>
                <a:sym typeface="Trebuchet MS"/>
                <a:hlinkClick r:id="rId4"/>
              </a:rPr>
              <a:t>https://www.youtube.com/watch?v=6jUpX7J7ySo</a:t>
            </a:r>
          </a:p>
        </p:txBody>
      </p:sp>
      <p:sp>
        <p:nvSpPr>
          <p:cNvPr id="161" name="Shape 161"/>
          <p:cNvSpPr txBox="1">
            <a:spLocks noGrp="1"/>
          </p:cNvSpPr>
          <p:nvPr>
            <p:ph type="title"/>
          </p:nvPr>
        </p:nvSpPr>
        <p:spPr>
          <a:xfrm>
            <a:off x="457200" y="205978"/>
            <a:ext cx="8229600" cy="857400"/>
          </a:xfrm>
          <a:prstGeom prst="rect">
            <a:avLst/>
          </a:prstGeom>
        </p:spPr>
        <p:txBody>
          <a:bodyPr lIns="91425" tIns="91425" rIns="91425" bIns="91425" anchor="b" anchorCtr="0">
            <a:noAutofit/>
          </a:bodyPr>
          <a:lstStyle/>
          <a:p>
            <a:pPr>
              <a:spcBef>
                <a:spcPts val="0"/>
              </a:spcBef>
              <a:buNone/>
            </a:pPr>
            <a:r>
              <a:rPr lang="en">
                <a:solidFill>
                  <a:srgbClr val="ACB4C2"/>
                </a:solidFill>
                <a:latin typeface="Trebuchet MS"/>
                <a:ea typeface="Trebuchet MS"/>
                <a:cs typeface="Trebuchet MS"/>
                <a:sym typeface="Trebuchet MS"/>
              </a:rPr>
              <a:t>Videos for moon</a:t>
            </a:r>
          </a:p>
        </p:txBody>
      </p:sp>
    </p:spTree>
  </p:cSld>
  <p:clrMapOvr>
    <a:masterClrMapping/>
  </p:clrMapOvr>
  <p:transition xmlns:p14="http://schemas.microsoft.com/office/powerpoint/2010/main" spd="slow">
    <p:cut/>
  </p:transition>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A4C2F4"/>
        </a:solidFill>
        <a:effectLst/>
      </p:bgPr>
    </p:bg>
    <p:spTree>
      <p:nvGrpSpPr>
        <p:cNvPr id="1" name="Shape 34"/>
        <p:cNvGrpSpPr/>
        <p:nvPr/>
      </p:nvGrpSpPr>
      <p:grpSpPr>
        <a:xfrm>
          <a:off x="0" y="0"/>
          <a:ext cx="0" cy="0"/>
          <a:chOff x="0" y="0"/>
          <a:chExt cx="0" cy="0"/>
        </a:xfrm>
      </p:grpSpPr>
      <p:sp>
        <p:nvSpPr>
          <p:cNvPr id="35" name="Shape 35"/>
          <p:cNvSpPr txBox="1">
            <a:spLocks noGrp="1"/>
          </p:cNvSpPr>
          <p:nvPr>
            <p:ph type="ctrTitle"/>
          </p:nvPr>
        </p:nvSpPr>
        <p:spPr>
          <a:xfrm>
            <a:off x="297950" y="-1201813"/>
            <a:ext cx="7405499" cy="2627400"/>
          </a:xfrm>
          <a:prstGeom prst="rect">
            <a:avLst/>
          </a:prstGeom>
        </p:spPr>
        <p:txBody>
          <a:bodyPr lIns="91425" tIns="91425" rIns="91425" bIns="91425" anchor="b" anchorCtr="0">
            <a:noAutofit/>
          </a:bodyPr>
          <a:lstStyle/>
          <a:p>
            <a:pPr lvl="0" rtl="0">
              <a:spcBef>
                <a:spcPts val="0"/>
              </a:spcBef>
              <a:buNone/>
            </a:pPr>
            <a:r>
              <a:rPr lang="en"/>
              <a:t>Chapter 19 Section 1</a:t>
            </a:r>
          </a:p>
        </p:txBody>
      </p:sp>
      <p:pic>
        <p:nvPicPr>
          <p:cNvPr id="36" name="Shape 36"/>
          <p:cNvPicPr preferRelativeResize="0"/>
          <p:nvPr/>
        </p:nvPicPr>
        <p:blipFill>
          <a:blip r:embed="rId3">
            <a:alphaModFix/>
          </a:blip>
          <a:stretch>
            <a:fillRect/>
          </a:stretch>
        </p:blipFill>
        <p:spPr>
          <a:xfrm>
            <a:off x="0" y="1425575"/>
            <a:ext cx="9144000" cy="3921574"/>
          </a:xfrm>
          <a:prstGeom prst="rect">
            <a:avLst/>
          </a:prstGeom>
          <a:noFill/>
          <a:ln>
            <a:noFill/>
          </a:ln>
        </p:spPr>
      </p:pic>
    </p:spTree>
  </p:cSld>
  <p:clrMapOvr>
    <a:masterClrMapping/>
  </p:clrMapOvr>
  <p:transition xmlns:p14="http://schemas.microsoft.com/office/powerpoint/2010/main" spd="slow">
    <p:cut/>
  </p:transition>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A4C2F4"/>
        </a:solidFill>
        <a:effectLst/>
      </p:bgPr>
    </p:bg>
    <p:spTree>
      <p:nvGrpSpPr>
        <p:cNvPr id="1" name="Shape 165"/>
        <p:cNvGrpSpPr/>
        <p:nvPr/>
      </p:nvGrpSpPr>
      <p:grpSpPr>
        <a:xfrm>
          <a:off x="0" y="0"/>
          <a:ext cx="0" cy="0"/>
          <a:chOff x="0" y="0"/>
          <a:chExt cx="0" cy="0"/>
        </a:xfrm>
      </p:grpSpPr>
      <p:pic>
        <p:nvPicPr>
          <p:cNvPr id="166" name="Shape 166"/>
          <p:cNvPicPr preferRelativeResize="0"/>
          <p:nvPr/>
        </p:nvPicPr>
        <p:blipFill>
          <a:blip r:embed="rId3">
            <a:alphaModFix/>
          </a:blip>
          <a:stretch>
            <a:fillRect/>
          </a:stretch>
        </p:blipFill>
        <p:spPr>
          <a:xfrm>
            <a:off x="3694800" y="-12"/>
            <a:ext cx="3854100" cy="1598774"/>
          </a:xfrm>
          <a:prstGeom prst="rect">
            <a:avLst/>
          </a:prstGeom>
          <a:noFill/>
          <a:ln>
            <a:noFill/>
          </a:ln>
        </p:spPr>
      </p:pic>
      <p:sp>
        <p:nvSpPr>
          <p:cNvPr id="167" name="Shape 167"/>
          <p:cNvSpPr txBox="1">
            <a:spLocks noGrp="1"/>
          </p:cNvSpPr>
          <p:nvPr>
            <p:ph type="title"/>
          </p:nvPr>
        </p:nvSpPr>
        <p:spPr>
          <a:xfrm>
            <a:off x="171099" y="203975"/>
            <a:ext cx="9032399" cy="857400"/>
          </a:xfrm>
          <a:prstGeom prst="rect">
            <a:avLst/>
          </a:prstGeom>
        </p:spPr>
        <p:txBody>
          <a:bodyPr lIns="91425" tIns="91425" rIns="91425" bIns="91425" anchor="b" anchorCtr="0">
            <a:noAutofit/>
          </a:bodyPr>
          <a:lstStyle/>
          <a:p>
            <a:pPr lvl="0" rtl="0">
              <a:spcBef>
                <a:spcPts val="0"/>
              </a:spcBef>
              <a:buNone/>
            </a:pPr>
            <a:r>
              <a:rPr lang="en">
                <a:solidFill>
                  <a:schemeClr val="accent4"/>
                </a:solidFill>
              </a:rPr>
              <a:t>pages 637-638</a:t>
            </a:r>
          </a:p>
        </p:txBody>
      </p:sp>
      <p:sp>
        <p:nvSpPr>
          <p:cNvPr id="168" name="Shape 168"/>
          <p:cNvSpPr txBox="1"/>
          <p:nvPr/>
        </p:nvSpPr>
        <p:spPr>
          <a:xfrm>
            <a:off x="3549075" y="1936975"/>
            <a:ext cx="5441699" cy="2388599"/>
          </a:xfrm>
          <a:prstGeom prst="rect">
            <a:avLst/>
          </a:prstGeom>
          <a:noFill/>
          <a:ln>
            <a:noFill/>
          </a:ln>
        </p:spPr>
        <p:txBody>
          <a:bodyPr lIns="91425" tIns="91425" rIns="91425" bIns="91425" anchor="t" anchorCtr="0">
            <a:noAutofit/>
          </a:bodyPr>
          <a:lstStyle/>
          <a:p>
            <a:pPr rtl="0">
              <a:spcBef>
                <a:spcPts val="0"/>
              </a:spcBef>
              <a:buNone/>
            </a:pPr>
            <a:endParaRPr>
              <a:solidFill>
                <a:srgbClr val="FFFFFF"/>
              </a:solidFill>
            </a:endParaRPr>
          </a:p>
          <a:p>
            <a:pPr marL="457200" lvl="0" indent="-342900" rtl="0">
              <a:spcBef>
                <a:spcPts val="0"/>
              </a:spcBef>
              <a:buClr>
                <a:srgbClr val="FFFFFF"/>
              </a:buClr>
              <a:buSzPct val="100000"/>
              <a:buFont typeface="Arial"/>
              <a:buAutoNum type="arabicPeriod"/>
            </a:pPr>
            <a:r>
              <a:rPr lang="en" sz="1800">
                <a:solidFill>
                  <a:srgbClr val="FFFFFF"/>
                </a:solidFill>
              </a:rPr>
              <a:t>Describe the features of the inner planets.</a:t>
            </a:r>
          </a:p>
          <a:p>
            <a:pPr marL="457200" lvl="0" indent="-342900" rtl="0">
              <a:spcBef>
                <a:spcPts val="0"/>
              </a:spcBef>
              <a:buClr>
                <a:srgbClr val="FFFFFF"/>
              </a:buClr>
              <a:buSzPct val="100000"/>
              <a:buFont typeface="Arial"/>
              <a:buAutoNum type="arabicPeriod"/>
            </a:pPr>
            <a:r>
              <a:rPr lang="en" sz="1800">
                <a:solidFill>
                  <a:srgbClr val="FFFFFF"/>
                </a:solidFill>
              </a:rPr>
              <a:t>What inner planets can sustain life?</a:t>
            </a:r>
          </a:p>
          <a:p>
            <a:pPr marL="457200" lvl="0" indent="-342900" rtl="0">
              <a:spcBef>
                <a:spcPts val="0"/>
              </a:spcBef>
              <a:buClr>
                <a:srgbClr val="FFFFFF"/>
              </a:buClr>
              <a:buSzPct val="100000"/>
              <a:buFont typeface="Arial"/>
              <a:buAutoNum type="arabicPeriod"/>
            </a:pPr>
            <a:r>
              <a:rPr lang="en" sz="1800">
                <a:solidFill>
                  <a:srgbClr val="FFFFFF"/>
                </a:solidFill>
              </a:rPr>
              <a:t>Name the terrestrial planets.</a:t>
            </a:r>
          </a:p>
          <a:p>
            <a:pPr marL="457200" lvl="0" indent="-342900" rtl="0">
              <a:spcBef>
                <a:spcPts val="0"/>
              </a:spcBef>
              <a:buClr>
                <a:srgbClr val="FFFFFF"/>
              </a:buClr>
              <a:buSzPct val="100000"/>
              <a:buFont typeface="Arial"/>
              <a:buAutoNum type="arabicPeriod"/>
            </a:pPr>
            <a:r>
              <a:rPr lang="en" sz="1800">
                <a:solidFill>
                  <a:srgbClr val="FFFFFF"/>
                </a:solidFill>
              </a:rPr>
              <a:t>True or False the inner planets are terrestrial planets.</a:t>
            </a:r>
          </a:p>
          <a:p>
            <a:pPr lvl="0" rtl="0">
              <a:spcBef>
                <a:spcPts val="0"/>
              </a:spcBef>
              <a:buNone/>
            </a:pPr>
            <a:endParaRPr sz="3000">
              <a:solidFill>
                <a:srgbClr val="FFFFFF"/>
              </a:solidFill>
            </a:endParaRPr>
          </a:p>
        </p:txBody>
      </p:sp>
      <p:sp>
        <p:nvSpPr>
          <p:cNvPr id="169" name="Shape 169"/>
          <p:cNvSpPr txBox="1"/>
          <p:nvPr/>
        </p:nvSpPr>
        <p:spPr>
          <a:xfrm>
            <a:off x="797175" y="1268550"/>
            <a:ext cx="2751899" cy="630899"/>
          </a:xfrm>
          <a:prstGeom prst="rect">
            <a:avLst/>
          </a:prstGeom>
          <a:noFill/>
          <a:ln>
            <a:noFill/>
          </a:ln>
        </p:spPr>
        <p:txBody>
          <a:bodyPr lIns="91425" tIns="91425" rIns="91425" bIns="91425" anchor="t" anchorCtr="0">
            <a:noAutofit/>
          </a:bodyPr>
          <a:lstStyle/>
          <a:p>
            <a:pPr>
              <a:spcBef>
                <a:spcPts val="0"/>
              </a:spcBef>
              <a:buNone/>
            </a:pPr>
            <a:r>
              <a:rPr lang="en" sz="3000" b="1">
                <a:solidFill>
                  <a:schemeClr val="accent3"/>
                </a:solidFill>
              </a:rPr>
              <a:t>Questions</a:t>
            </a:r>
          </a:p>
        </p:txBody>
      </p:sp>
      <p:sp>
        <p:nvSpPr>
          <p:cNvPr id="170" name="Shape 170"/>
          <p:cNvSpPr txBox="1"/>
          <p:nvPr/>
        </p:nvSpPr>
        <p:spPr>
          <a:xfrm>
            <a:off x="34650" y="1206150"/>
            <a:ext cx="616799" cy="630899"/>
          </a:xfrm>
          <a:prstGeom prst="rect">
            <a:avLst/>
          </a:prstGeom>
          <a:noFill/>
          <a:ln>
            <a:noFill/>
          </a:ln>
        </p:spPr>
        <p:txBody>
          <a:bodyPr lIns="91425" tIns="91425" rIns="91425" bIns="91425" anchor="t" anchorCtr="0">
            <a:noAutofit/>
          </a:bodyPr>
          <a:lstStyle/>
          <a:p>
            <a:pPr>
              <a:spcBef>
                <a:spcPts val="0"/>
              </a:spcBef>
              <a:buNone/>
            </a:pPr>
            <a:endParaRPr/>
          </a:p>
        </p:txBody>
      </p:sp>
    </p:spTree>
  </p:cSld>
  <p:clrMapOvr>
    <a:masterClrMapping/>
  </p:clrMapOvr>
  <p:transition xmlns:p14="http://schemas.microsoft.com/office/powerpoint/2010/main" spd="slow">
    <p:cut/>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0"/>
                                  </p:stCondLst>
                                  <p:childTnLst>
                                    <p:set>
                                      <p:cBhvr>
                                        <p:cTn id="6" dur="1" fill="hold">
                                          <p:stCondLst>
                                            <p:cond delay="0"/>
                                          </p:stCondLst>
                                        </p:cTn>
                                        <p:tgtEl>
                                          <p:spTgt spid="166"/>
                                        </p:tgtEl>
                                        <p:attrNameLst>
                                          <p:attrName>style.visibility</p:attrName>
                                        </p:attrNameLst>
                                      </p:cBhvr>
                                      <p:to>
                                        <p:strVal val="visible"/>
                                      </p:to>
                                    </p:set>
                                    <p:anim calcmode="lin" valueType="num">
                                      <p:cBhvr additive="base">
                                        <p:cTn id="7" dur="2700"/>
                                        <p:tgtEl>
                                          <p:spTgt spid="166"/>
                                        </p:tgtEl>
                                        <p:attrNameLst>
                                          <p:attrName>ppt_w</p:attrName>
                                        </p:attrNameLst>
                                      </p:cBhvr>
                                      <p:tavLst>
                                        <p:tav tm="0">
                                          <p:val>
                                            <p:strVal val="0"/>
                                          </p:val>
                                        </p:tav>
                                        <p:tav tm="100000">
                                          <p:val>
                                            <p:strVal val="#ppt_w"/>
                                          </p:val>
                                        </p:tav>
                                      </p:tavLst>
                                    </p:anim>
                                    <p:anim calcmode="lin" valueType="num">
                                      <p:cBhvr additive="base">
                                        <p:cTn id="8" dur="2700"/>
                                        <p:tgtEl>
                                          <p:spTgt spid="166"/>
                                        </p:tgtEl>
                                        <p:attrNameLst>
                                          <p:attrName>ppt_h</p:attrName>
                                        </p:attrNameLst>
                                      </p:cBhvr>
                                      <p:tavLst>
                                        <p:tav tm="0">
                                          <p:val>
                                            <p:strVal val="0"/>
                                          </p:val>
                                        </p:tav>
                                        <p:tav tm="100000">
                                          <p:val>
                                            <p:strVal val="#ppt_h"/>
                                          </p:val>
                                        </p:tav>
                                      </p:tavLst>
                                    </p:anim>
                                  </p:childTnLst>
                                </p:cTn>
                              </p:par>
                              <p:par>
                                <p:cTn id="9" presetID="8" presetClass="emph" presetSubtype="0" fill="hold" nodeType="withEffect">
                                  <p:stCondLst>
                                    <p:cond delay="0"/>
                                  </p:stCondLst>
                                  <p:childTnLst>
                                    <p:animRot by="-21600000">
                                      <p:cBhvr>
                                        <p:cTn id="10" dur="2600" fill="hold"/>
                                        <p:tgtEl>
                                          <p:spTgt spid="166"/>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nodeType="clickEffect">
                                  <p:stCondLst>
                                    <p:cond delay="0"/>
                                  </p:stCondLst>
                                  <p:childTnLst>
                                    <p:set>
                                      <p:cBhvr>
                                        <p:cTn id="14" dur="1" fill="hold">
                                          <p:stCondLst>
                                            <p:cond delay="0"/>
                                          </p:stCondLst>
                                        </p:cTn>
                                        <p:tgtEl>
                                          <p:spTgt spid="169"/>
                                        </p:tgtEl>
                                        <p:attrNameLst>
                                          <p:attrName>style.visibility</p:attrName>
                                        </p:attrNameLst>
                                      </p:cBhvr>
                                      <p:to>
                                        <p:strVal val="visible"/>
                                      </p:to>
                                    </p:set>
                                    <p:anim calcmode="lin" valueType="num">
                                      <p:cBhvr additive="base">
                                        <p:cTn id="15" dur="1000"/>
                                        <p:tgtEl>
                                          <p:spTgt spid="169"/>
                                        </p:tgtEl>
                                        <p:attrNameLst>
                                          <p:attrName>ppt_y</p:attrName>
                                        </p:attrNameLst>
                                      </p:cBhvr>
                                      <p:tavLst>
                                        <p:tav tm="0">
                                          <p:val>
                                            <p:strVal val="#ppt_y+1"/>
                                          </p:val>
                                        </p:tav>
                                        <p:tav tm="100000">
                                          <p:val>
                                            <p:strVal val="#ppt_y"/>
                                          </p:val>
                                        </p:tav>
                                      </p:tavLst>
                                    </p:anim>
                                  </p:childTnLst>
                                </p:cTn>
                              </p:par>
                              <p:par>
                                <p:cTn id="16" presetID="2" presetClass="exit" presetSubtype="1" fill="hold" nodeType="withEffect">
                                  <p:stCondLst>
                                    <p:cond delay="0"/>
                                  </p:stCondLst>
                                  <p:childTnLst>
                                    <p:anim calcmode="lin" valueType="num">
                                      <p:cBhvr additive="base">
                                        <p:cTn id="17" dur="1000"/>
                                        <p:tgtEl>
                                          <p:spTgt spid="166"/>
                                        </p:tgtEl>
                                        <p:attrNameLst>
                                          <p:attrName>ppt_y</p:attrName>
                                        </p:attrNameLst>
                                      </p:cBhvr>
                                      <p:tavLst>
                                        <p:tav tm="0">
                                          <p:val>
                                            <p:strVal val="#ppt_y"/>
                                          </p:val>
                                        </p:tav>
                                        <p:tav tm="100000">
                                          <p:val>
                                            <p:strVal val="#ppt_y-1"/>
                                          </p:val>
                                        </p:tav>
                                      </p:tavLst>
                                    </p:anim>
                                    <p:set>
                                      <p:cBhvr>
                                        <p:cTn id="18" dur="1" fill="hold">
                                          <p:stCondLst>
                                            <p:cond delay="1000"/>
                                          </p:stCondLst>
                                        </p:cTn>
                                        <p:tgtEl>
                                          <p:spTgt spid="166"/>
                                        </p:tgtEl>
                                        <p:attrNameLst>
                                          <p:attrName>style.visibility</p:attrName>
                                        </p:attrNameLst>
                                      </p:cBhvr>
                                      <p:to>
                                        <p:strVal val="hidden"/>
                                      </p:to>
                                    </p:set>
                                  </p:childTnLst>
                                </p:cTn>
                              </p:par>
                              <p:par>
                                <p:cTn id="19" presetID="23" presetClass="entr" presetSubtype="16" fill="hold" nodeType="withEffect">
                                  <p:stCondLst>
                                    <p:cond delay="0"/>
                                  </p:stCondLst>
                                  <p:childTnLst>
                                    <p:set>
                                      <p:cBhvr>
                                        <p:cTn id="20" dur="1" fill="hold">
                                          <p:stCondLst>
                                            <p:cond delay="0"/>
                                          </p:stCondLst>
                                        </p:cTn>
                                        <p:tgtEl>
                                          <p:spTgt spid="168"/>
                                        </p:tgtEl>
                                        <p:attrNameLst>
                                          <p:attrName>style.visibility</p:attrName>
                                        </p:attrNameLst>
                                      </p:cBhvr>
                                      <p:to>
                                        <p:strVal val="visible"/>
                                      </p:to>
                                    </p:set>
                                    <p:anim calcmode="lin" valueType="num">
                                      <p:cBhvr additive="base">
                                        <p:cTn id="21" dur="2900"/>
                                        <p:tgtEl>
                                          <p:spTgt spid="168"/>
                                        </p:tgtEl>
                                        <p:attrNameLst>
                                          <p:attrName>ppt_w</p:attrName>
                                        </p:attrNameLst>
                                      </p:cBhvr>
                                      <p:tavLst>
                                        <p:tav tm="0">
                                          <p:val>
                                            <p:strVal val="0"/>
                                          </p:val>
                                        </p:tav>
                                        <p:tav tm="100000">
                                          <p:val>
                                            <p:strVal val="#ppt_w"/>
                                          </p:val>
                                        </p:tav>
                                      </p:tavLst>
                                    </p:anim>
                                    <p:anim calcmode="lin" valueType="num">
                                      <p:cBhvr additive="base">
                                        <p:cTn id="22" dur="2900"/>
                                        <p:tgtEl>
                                          <p:spTgt spid="168"/>
                                        </p:tgtEl>
                                        <p:attrNameLst>
                                          <p:attrName>ppt_h</p:attrName>
                                        </p:attrNameLst>
                                      </p:cBhvr>
                                      <p:tavLst>
                                        <p:tav tm="0">
                                          <p:val>
                                            <p:str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174"/>
        <p:cNvGrpSpPr/>
        <p:nvPr/>
      </p:nvGrpSpPr>
      <p:grpSpPr>
        <a:xfrm>
          <a:off x="0" y="0"/>
          <a:ext cx="0" cy="0"/>
          <a:chOff x="0" y="0"/>
          <a:chExt cx="0" cy="0"/>
        </a:xfrm>
      </p:grpSpPr>
      <p:sp>
        <p:nvSpPr>
          <p:cNvPr id="175" name="Shape 175"/>
          <p:cNvSpPr txBox="1">
            <a:spLocks noGrp="1"/>
          </p:cNvSpPr>
          <p:nvPr>
            <p:ph type="title"/>
          </p:nvPr>
        </p:nvSpPr>
        <p:spPr>
          <a:xfrm>
            <a:off x="457200" y="205978"/>
            <a:ext cx="8229600" cy="857400"/>
          </a:xfrm>
          <a:prstGeom prst="rect">
            <a:avLst/>
          </a:prstGeom>
        </p:spPr>
        <p:txBody>
          <a:bodyPr lIns="91425" tIns="91425" rIns="91425" bIns="91425" anchor="b" anchorCtr="0">
            <a:noAutofit/>
          </a:bodyPr>
          <a:lstStyle/>
          <a:p>
            <a:pPr>
              <a:spcBef>
                <a:spcPts val="0"/>
              </a:spcBef>
              <a:buNone/>
            </a:pPr>
            <a:r>
              <a:rPr lang="en"/>
              <a:t>Inner Planets (terrestrial planets)</a:t>
            </a:r>
          </a:p>
        </p:txBody>
      </p:sp>
      <p:sp>
        <p:nvSpPr>
          <p:cNvPr id="176" name="Shape 176"/>
          <p:cNvSpPr txBox="1">
            <a:spLocks noGrp="1"/>
          </p:cNvSpPr>
          <p:nvPr>
            <p:ph type="body" idx="1"/>
          </p:nvPr>
        </p:nvSpPr>
        <p:spPr>
          <a:xfrm>
            <a:off x="457200" y="1200150"/>
            <a:ext cx="8229600" cy="3725699"/>
          </a:xfrm>
          <a:prstGeom prst="rect">
            <a:avLst/>
          </a:prstGeom>
        </p:spPr>
        <p:txBody>
          <a:bodyPr lIns="91425" tIns="91425" rIns="91425" bIns="91425" anchor="t" anchorCtr="0">
            <a:noAutofit/>
          </a:bodyPr>
          <a:lstStyle/>
          <a:p>
            <a:pPr marL="457200" lvl="0" indent="-355600" rtl="0">
              <a:lnSpc>
                <a:spcPct val="120000"/>
              </a:lnSpc>
              <a:spcBef>
                <a:spcPts val="0"/>
              </a:spcBef>
              <a:buClr>
                <a:srgbClr val="FED47D"/>
              </a:buClr>
              <a:buSzPct val="100000"/>
              <a:buFont typeface="Arial"/>
              <a:buChar char="●"/>
            </a:pPr>
            <a:r>
              <a:rPr lang="en" sz="2000">
                <a:solidFill>
                  <a:srgbClr val="FED47D"/>
                </a:solidFill>
              </a:rPr>
              <a:t>The solar system is made up of both inner and outer planets. The inner being closer to the Sun and the outer further away.</a:t>
            </a:r>
          </a:p>
          <a:p>
            <a:pPr marL="457200" lvl="0" indent="-355600" rtl="0">
              <a:lnSpc>
                <a:spcPct val="120000"/>
              </a:lnSpc>
              <a:spcBef>
                <a:spcPts val="0"/>
              </a:spcBef>
              <a:buClr>
                <a:srgbClr val="FED47D"/>
              </a:buClr>
              <a:buSzPct val="100000"/>
              <a:buFont typeface="Arial"/>
              <a:buChar char="●"/>
            </a:pPr>
            <a:r>
              <a:rPr lang="en" sz="2000">
                <a:solidFill>
                  <a:srgbClr val="FED47D"/>
                </a:solidFill>
              </a:rPr>
              <a:t>The inner planets are referred to as the terrestrial planets because their composition is rocky like the Earth.</a:t>
            </a:r>
          </a:p>
          <a:p>
            <a:pPr marL="457200" lvl="0" indent="-355600" rtl="0">
              <a:lnSpc>
                <a:spcPct val="120000"/>
              </a:lnSpc>
              <a:spcBef>
                <a:spcPts val="0"/>
              </a:spcBef>
              <a:buClr>
                <a:srgbClr val="FED47D"/>
              </a:buClr>
              <a:buSzPct val="100000"/>
              <a:buFont typeface="Arial"/>
              <a:buChar char="●"/>
            </a:pPr>
            <a:r>
              <a:rPr lang="en" sz="2000">
                <a:solidFill>
                  <a:srgbClr val="FED47D"/>
                </a:solidFill>
              </a:rPr>
              <a:t>They receive more of the Sun’s energy and have higher temperatures than the outer planets.</a:t>
            </a:r>
          </a:p>
          <a:p>
            <a:pPr marL="457200" lvl="0" indent="-355600" rtl="0">
              <a:lnSpc>
                <a:spcPct val="120000"/>
              </a:lnSpc>
              <a:spcBef>
                <a:spcPts val="0"/>
              </a:spcBef>
              <a:buClr>
                <a:srgbClr val="FED47D"/>
              </a:buClr>
              <a:buSzPct val="100000"/>
              <a:buFont typeface="Arial"/>
              <a:buChar char="●"/>
            </a:pPr>
            <a:r>
              <a:rPr lang="en" sz="2000">
                <a:solidFill>
                  <a:srgbClr val="FED47D"/>
                </a:solidFill>
              </a:rPr>
              <a:t>In order the terrestrial planets are Mercury, Venus, Earth, and Mars. These planets are small, solid, and rocky.</a:t>
            </a:r>
          </a:p>
          <a:p>
            <a:pPr marL="457200" lvl="0" indent="-355600" rtl="0">
              <a:lnSpc>
                <a:spcPct val="115000"/>
              </a:lnSpc>
              <a:spcBef>
                <a:spcPts val="0"/>
              </a:spcBef>
              <a:buClr>
                <a:srgbClr val="FED47D"/>
              </a:buClr>
              <a:buSzPct val="100000"/>
              <a:buFont typeface="Arial"/>
              <a:buChar char="●"/>
            </a:pPr>
            <a:r>
              <a:rPr lang="en" sz="2000">
                <a:solidFill>
                  <a:srgbClr val="FED47D"/>
                </a:solidFill>
              </a:rPr>
              <a:t>The surfaces of the Terrestrial planets are studied by scientists with telescopes satellites and probes.</a:t>
            </a:r>
          </a:p>
          <a:p>
            <a:pPr>
              <a:spcBef>
                <a:spcPts val="0"/>
              </a:spcBef>
              <a:buNone/>
            </a:pPr>
            <a:endParaRPr/>
          </a:p>
        </p:txBody>
      </p:sp>
    </p:spTree>
  </p:cSld>
  <p:clrMapOvr>
    <a:masterClrMapping/>
  </p:clrMapOvr>
  <p:transition xmlns:p14="http://schemas.microsoft.com/office/powerpoint/2010/main" spd="slow">
    <p:cut/>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180"/>
        <p:cNvGrpSpPr/>
        <p:nvPr/>
      </p:nvGrpSpPr>
      <p:grpSpPr>
        <a:xfrm>
          <a:off x="0" y="0"/>
          <a:ext cx="0" cy="0"/>
          <a:chOff x="0" y="0"/>
          <a:chExt cx="0" cy="0"/>
        </a:xfrm>
      </p:grpSpPr>
      <p:sp>
        <p:nvSpPr>
          <p:cNvPr id="181" name="Shape 181"/>
          <p:cNvSpPr txBox="1">
            <a:spLocks noGrp="1"/>
          </p:cNvSpPr>
          <p:nvPr>
            <p:ph type="title"/>
          </p:nvPr>
        </p:nvSpPr>
        <p:spPr>
          <a:xfrm>
            <a:off x="457200" y="205978"/>
            <a:ext cx="8229600" cy="857400"/>
          </a:xfrm>
          <a:prstGeom prst="rect">
            <a:avLst/>
          </a:prstGeom>
        </p:spPr>
        <p:txBody>
          <a:bodyPr lIns="91425" tIns="91425" rIns="91425" bIns="91425" anchor="b" anchorCtr="0">
            <a:noAutofit/>
          </a:bodyPr>
          <a:lstStyle/>
          <a:p>
            <a:pPr>
              <a:spcBef>
                <a:spcPts val="0"/>
              </a:spcBef>
              <a:buNone/>
            </a:pPr>
            <a:r>
              <a:rPr lang="en"/>
              <a:t>Mercury</a:t>
            </a:r>
          </a:p>
        </p:txBody>
      </p:sp>
      <p:sp>
        <p:nvSpPr>
          <p:cNvPr id="182" name="Shape 182"/>
          <p:cNvSpPr txBox="1">
            <a:spLocks noGrp="1"/>
          </p:cNvSpPr>
          <p:nvPr>
            <p:ph type="body" idx="1"/>
          </p:nvPr>
        </p:nvSpPr>
        <p:spPr>
          <a:xfrm>
            <a:off x="457200" y="1200150"/>
            <a:ext cx="8229600" cy="3725699"/>
          </a:xfrm>
          <a:prstGeom prst="rect">
            <a:avLst/>
          </a:prstGeom>
        </p:spPr>
        <p:txBody>
          <a:bodyPr lIns="91425" tIns="91425" rIns="91425" bIns="91425" anchor="t" anchorCtr="0">
            <a:noAutofit/>
          </a:bodyPr>
          <a:lstStyle/>
          <a:p>
            <a:pPr marL="457200" lvl="0" indent="-381000" rtl="0">
              <a:lnSpc>
                <a:spcPct val="120000"/>
              </a:lnSpc>
              <a:spcBef>
                <a:spcPts val="0"/>
              </a:spcBef>
              <a:buClr>
                <a:srgbClr val="FED47D"/>
              </a:buClr>
              <a:buSzPct val="100000"/>
              <a:buFont typeface="Arial"/>
              <a:buChar char="●"/>
            </a:pPr>
            <a:r>
              <a:rPr lang="en" sz="2400">
                <a:solidFill>
                  <a:srgbClr val="FED47D"/>
                </a:solidFill>
              </a:rPr>
              <a:t>Nothing much was known about the planet until space missions such as the </a:t>
            </a:r>
            <a:r>
              <a:rPr lang="en" sz="2400" i="1">
                <a:solidFill>
                  <a:srgbClr val="FED47D"/>
                </a:solidFill>
              </a:rPr>
              <a:t>Mariner 10 </a:t>
            </a:r>
            <a:r>
              <a:rPr lang="en" sz="2400">
                <a:solidFill>
                  <a:srgbClr val="FED47D"/>
                </a:solidFill>
              </a:rPr>
              <a:t>were sent to explore it.</a:t>
            </a:r>
          </a:p>
          <a:p>
            <a:pPr marL="457200" lvl="0" indent="-381000" rtl="0">
              <a:lnSpc>
                <a:spcPct val="120000"/>
              </a:lnSpc>
              <a:spcBef>
                <a:spcPts val="0"/>
              </a:spcBef>
              <a:buClr>
                <a:srgbClr val="FED47D"/>
              </a:buClr>
              <a:buSzPct val="100000"/>
              <a:buFont typeface="Arial"/>
              <a:buChar char="●"/>
            </a:pPr>
            <a:r>
              <a:rPr lang="en" sz="2400">
                <a:solidFill>
                  <a:srgbClr val="FED47D"/>
                </a:solidFill>
              </a:rPr>
              <a:t>The surface of Mercury has craters distributed all along its surface a lot like the moon.</a:t>
            </a:r>
          </a:p>
          <a:p>
            <a:pPr marL="457200" lvl="0" indent="-381000" rtl="0">
              <a:lnSpc>
                <a:spcPct val="120000"/>
              </a:lnSpc>
              <a:spcBef>
                <a:spcPts val="0"/>
              </a:spcBef>
              <a:buClr>
                <a:srgbClr val="FED47D"/>
              </a:buClr>
              <a:buSzPct val="100000"/>
              <a:buFont typeface="Arial"/>
              <a:buChar char="●"/>
            </a:pPr>
            <a:r>
              <a:rPr lang="en" sz="2400">
                <a:solidFill>
                  <a:srgbClr val="FED47D"/>
                </a:solidFill>
              </a:rPr>
              <a:t>Due to its small orbit Mercury is never too from the sun</a:t>
            </a:r>
          </a:p>
          <a:p>
            <a:pPr marL="457200" lvl="0" indent="-381000" rtl="0">
              <a:lnSpc>
                <a:spcPct val="120000"/>
              </a:lnSpc>
              <a:spcBef>
                <a:spcPts val="0"/>
              </a:spcBef>
              <a:buClr>
                <a:srgbClr val="FED47D"/>
              </a:buClr>
              <a:buSzPct val="100000"/>
              <a:buFont typeface="Arial"/>
              <a:buChar char="●"/>
            </a:pPr>
            <a:r>
              <a:rPr lang="en" sz="2400">
                <a:solidFill>
                  <a:srgbClr val="FED47D"/>
                </a:solidFill>
              </a:rPr>
              <a:t>To see Mercury at its best from Earth you would have to see it just before sunrise or right after sunset.</a:t>
            </a:r>
          </a:p>
          <a:p>
            <a:pPr>
              <a:spcBef>
                <a:spcPts val="0"/>
              </a:spcBef>
              <a:buNone/>
            </a:pPr>
            <a:endParaRPr/>
          </a:p>
        </p:txBody>
      </p:sp>
    </p:spTree>
  </p:cSld>
  <p:clrMapOvr>
    <a:masterClrMapping/>
  </p:clrMapOvr>
  <p:transition xmlns:p14="http://schemas.microsoft.com/office/powerpoint/2010/main" spd="slow">
    <p:cut/>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186"/>
        <p:cNvGrpSpPr/>
        <p:nvPr/>
      </p:nvGrpSpPr>
      <p:grpSpPr>
        <a:xfrm>
          <a:off x="0" y="0"/>
          <a:ext cx="0" cy="0"/>
          <a:chOff x="0" y="0"/>
          <a:chExt cx="0" cy="0"/>
        </a:xfrm>
      </p:grpSpPr>
      <p:sp>
        <p:nvSpPr>
          <p:cNvPr id="187" name="Shape 187"/>
          <p:cNvSpPr txBox="1">
            <a:spLocks noGrp="1"/>
          </p:cNvSpPr>
          <p:nvPr>
            <p:ph type="title"/>
          </p:nvPr>
        </p:nvSpPr>
        <p:spPr>
          <a:xfrm>
            <a:off x="457200" y="205978"/>
            <a:ext cx="8229600" cy="857400"/>
          </a:xfrm>
          <a:prstGeom prst="rect">
            <a:avLst/>
          </a:prstGeom>
        </p:spPr>
        <p:txBody>
          <a:bodyPr lIns="91425" tIns="91425" rIns="91425" bIns="91425" anchor="b" anchorCtr="0">
            <a:noAutofit/>
          </a:bodyPr>
          <a:lstStyle/>
          <a:p>
            <a:pPr>
              <a:spcBef>
                <a:spcPts val="0"/>
              </a:spcBef>
              <a:buNone/>
            </a:pPr>
            <a:r>
              <a:rPr lang="en"/>
              <a:t>Venus</a:t>
            </a:r>
          </a:p>
        </p:txBody>
      </p:sp>
      <p:sp>
        <p:nvSpPr>
          <p:cNvPr id="188" name="Shape 188"/>
          <p:cNvSpPr txBox="1">
            <a:spLocks noGrp="1"/>
          </p:cNvSpPr>
          <p:nvPr>
            <p:ph type="body" idx="1"/>
          </p:nvPr>
        </p:nvSpPr>
        <p:spPr>
          <a:xfrm>
            <a:off x="457200" y="1200150"/>
            <a:ext cx="8229600" cy="3725699"/>
          </a:xfrm>
          <a:prstGeom prst="rect">
            <a:avLst/>
          </a:prstGeom>
        </p:spPr>
        <p:txBody>
          <a:bodyPr lIns="91425" tIns="91425" rIns="91425" bIns="91425" anchor="t" anchorCtr="0">
            <a:noAutofit/>
          </a:bodyPr>
          <a:lstStyle/>
          <a:p>
            <a:pPr marL="457200" lvl="0" indent="-361950" rtl="0">
              <a:lnSpc>
                <a:spcPct val="120000"/>
              </a:lnSpc>
              <a:spcBef>
                <a:spcPts val="0"/>
              </a:spcBef>
              <a:buClr>
                <a:srgbClr val="FED47D"/>
              </a:buClr>
              <a:buSzPct val="100000"/>
              <a:buFont typeface="Arial"/>
              <a:buChar char="●"/>
            </a:pPr>
            <a:r>
              <a:rPr lang="en" sz="2100">
                <a:solidFill>
                  <a:srgbClr val="FED47D"/>
                </a:solidFill>
              </a:rPr>
              <a:t>The thick clouds on Venus cause a runaway greenhouse effect. These thick gases are made up of mostly carbon dioxide which makes Venus very reflective. Venus has a thick atmosphere which prevents releasing radiation creating the "runaway" greenhouse effect. This keeps its temperature at 700 K.</a:t>
            </a:r>
          </a:p>
          <a:p>
            <a:pPr marL="457200" lvl="0" indent="-361950" rtl="0">
              <a:lnSpc>
                <a:spcPct val="115000"/>
              </a:lnSpc>
              <a:spcBef>
                <a:spcPts val="0"/>
              </a:spcBef>
              <a:buClr>
                <a:srgbClr val="FED47D"/>
              </a:buClr>
              <a:buSzPct val="100000"/>
              <a:buFont typeface="Arial"/>
              <a:buChar char="●"/>
            </a:pPr>
            <a:r>
              <a:rPr lang="en" sz="2100">
                <a:solidFill>
                  <a:srgbClr val="FED47D"/>
                </a:solidFill>
              </a:rPr>
              <a:t>Radar maps measure the surface of  Venus. It indicates that the surface of  Venus has plains and mountains. Although it has different landforms, it cannot support life. Venus is hot, the atmospheric pressure is 90 times the pressure on earth and it contains sulfuric acid.</a:t>
            </a:r>
          </a:p>
          <a:p>
            <a:pPr>
              <a:spcBef>
                <a:spcPts val="0"/>
              </a:spcBef>
              <a:buNone/>
            </a:pPr>
            <a:endParaRPr/>
          </a:p>
        </p:txBody>
      </p:sp>
    </p:spTree>
  </p:cSld>
  <p:clrMapOvr>
    <a:masterClrMapping/>
  </p:clrMapOvr>
  <p:transition xmlns:p14="http://schemas.microsoft.com/office/powerpoint/2010/main" spd="slow">
    <p:cut/>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192"/>
        <p:cNvGrpSpPr/>
        <p:nvPr/>
      </p:nvGrpSpPr>
      <p:grpSpPr>
        <a:xfrm>
          <a:off x="0" y="0"/>
          <a:ext cx="0" cy="0"/>
          <a:chOff x="0" y="0"/>
          <a:chExt cx="0" cy="0"/>
        </a:xfrm>
      </p:grpSpPr>
      <p:sp>
        <p:nvSpPr>
          <p:cNvPr id="193" name="Shape 193"/>
          <p:cNvSpPr txBox="1">
            <a:spLocks noGrp="1"/>
          </p:cNvSpPr>
          <p:nvPr>
            <p:ph type="title"/>
          </p:nvPr>
        </p:nvSpPr>
        <p:spPr>
          <a:xfrm>
            <a:off x="457200" y="205978"/>
            <a:ext cx="8229600" cy="857400"/>
          </a:xfrm>
          <a:prstGeom prst="rect">
            <a:avLst/>
          </a:prstGeom>
        </p:spPr>
        <p:txBody>
          <a:bodyPr lIns="91425" tIns="91425" rIns="91425" bIns="91425" anchor="b" anchorCtr="0">
            <a:noAutofit/>
          </a:bodyPr>
          <a:lstStyle/>
          <a:p>
            <a:pPr>
              <a:spcBef>
                <a:spcPts val="0"/>
              </a:spcBef>
              <a:buNone/>
            </a:pPr>
            <a:r>
              <a:rPr lang="en"/>
              <a:t>Earth is suited for life</a:t>
            </a:r>
          </a:p>
        </p:txBody>
      </p:sp>
      <p:sp>
        <p:nvSpPr>
          <p:cNvPr id="194" name="Shape 194"/>
          <p:cNvSpPr txBox="1">
            <a:spLocks noGrp="1"/>
          </p:cNvSpPr>
          <p:nvPr>
            <p:ph type="body" idx="1"/>
          </p:nvPr>
        </p:nvSpPr>
        <p:spPr>
          <a:xfrm>
            <a:off x="457200" y="1200150"/>
            <a:ext cx="8229600" cy="3725699"/>
          </a:xfrm>
          <a:prstGeom prst="rect">
            <a:avLst/>
          </a:prstGeom>
        </p:spPr>
        <p:txBody>
          <a:bodyPr lIns="91425" tIns="91425" rIns="91425" bIns="91425" anchor="t" anchorCtr="0">
            <a:noAutofit/>
          </a:bodyPr>
          <a:lstStyle/>
          <a:p>
            <a:pPr marL="457200" lvl="0" indent="-342900" rtl="0">
              <a:lnSpc>
                <a:spcPct val="120000"/>
              </a:lnSpc>
              <a:spcBef>
                <a:spcPts val="0"/>
              </a:spcBef>
              <a:buClr>
                <a:srgbClr val="FED47D"/>
              </a:buClr>
              <a:buSzPct val="100000"/>
              <a:buFont typeface="Arial"/>
              <a:buChar char="●"/>
            </a:pPr>
            <a:r>
              <a:rPr lang="en" sz="1800">
                <a:solidFill>
                  <a:srgbClr val="FED47D"/>
                </a:solidFill>
              </a:rPr>
              <a:t>Earth is the only planet that we know of that can sustain life</a:t>
            </a:r>
          </a:p>
          <a:p>
            <a:pPr lvl="0" rtl="0">
              <a:lnSpc>
                <a:spcPct val="115000"/>
              </a:lnSpc>
              <a:spcBef>
                <a:spcPts val="0"/>
              </a:spcBef>
              <a:buClr>
                <a:schemeClr val="dk1"/>
              </a:buClr>
              <a:buFont typeface="Arial"/>
              <a:buNone/>
            </a:pPr>
            <a:endParaRPr sz="1800">
              <a:solidFill>
                <a:srgbClr val="FED47D"/>
              </a:solidFill>
            </a:endParaRPr>
          </a:p>
          <a:p>
            <a:pPr marL="457200" lvl="0" indent="-342900" rtl="0">
              <a:lnSpc>
                <a:spcPct val="120000"/>
              </a:lnSpc>
              <a:spcBef>
                <a:spcPts val="0"/>
              </a:spcBef>
              <a:buClr>
                <a:srgbClr val="FED47D"/>
              </a:buClr>
              <a:buSzPct val="100000"/>
              <a:buFont typeface="Arial"/>
              <a:buChar char="●"/>
            </a:pPr>
            <a:r>
              <a:rPr lang="en" sz="1800">
                <a:solidFill>
                  <a:srgbClr val="FED47D"/>
                </a:solidFill>
              </a:rPr>
              <a:t>Also the only planet that has large amounts of liquid water on its surface</a:t>
            </a:r>
          </a:p>
          <a:p>
            <a:pPr lvl="0" rtl="0">
              <a:lnSpc>
                <a:spcPct val="115000"/>
              </a:lnSpc>
              <a:spcBef>
                <a:spcPts val="0"/>
              </a:spcBef>
              <a:buClr>
                <a:schemeClr val="dk1"/>
              </a:buClr>
              <a:buFont typeface="Arial"/>
              <a:buNone/>
            </a:pPr>
            <a:endParaRPr sz="1800">
              <a:solidFill>
                <a:srgbClr val="FED47D"/>
              </a:solidFill>
            </a:endParaRPr>
          </a:p>
          <a:p>
            <a:pPr marL="457200" lvl="0" indent="-342900" rtl="0">
              <a:lnSpc>
                <a:spcPct val="120000"/>
              </a:lnSpc>
              <a:spcBef>
                <a:spcPts val="0"/>
              </a:spcBef>
              <a:buClr>
                <a:srgbClr val="FED47D"/>
              </a:buClr>
              <a:buSzPct val="100000"/>
              <a:buFont typeface="Arial"/>
              <a:buChar char="●"/>
            </a:pPr>
            <a:r>
              <a:rPr lang="en" sz="1800">
                <a:solidFill>
                  <a:srgbClr val="FED47D"/>
                </a:solidFill>
              </a:rPr>
              <a:t>The water on the earth’s surface is called the </a:t>
            </a:r>
            <a:r>
              <a:rPr lang="en" sz="1800" b="1">
                <a:solidFill>
                  <a:srgbClr val="FED47D"/>
                </a:solidFill>
              </a:rPr>
              <a:t>hydrosphere</a:t>
            </a:r>
          </a:p>
          <a:p>
            <a:pPr lvl="0" rtl="0">
              <a:lnSpc>
                <a:spcPct val="115000"/>
              </a:lnSpc>
              <a:spcBef>
                <a:spcPts val="0"/>
              </a:spcBef>
              <a:buClr>
                <a:schemeClr val="dk1"/>
              </a:buClr>
              <a:buFont typeface="Arial"/>
              <a:buNone/>
            </a:pPr>
            <a:endParaRPr sz="1800" b="1">
              <a:solidFill>
                <a:srgbClr val="FED47D"/>
              </a:solidFill>
            </a:endParaRPr>
          </a:p>
          <a:p>
            <a:pPr marL="457200" lvl="0" indent="-342900" rtl="0">
              <a:lnSpc>
                <a:spcPct val="120000"/>
              </a:lnSpc>
              <a:spcBef>
                <a:spcPts val="0"/>
              </a:spcBef>
              <a:buClr>
                <a:srgbClr val="FED47D"/>
              </a:buClr>
              <a:buSzPct val="100000"/>
              <a:buFont typeface="Arial"/>
              <a:buChar char="●"/>
            </a:pPr>
            <a:r>
              <a:rPr lang="en" sz="1800">
                <a:solidFill>
                  <a:srgbClr val="FED47D"/>
                </a:solidFill>
              </a:rPr>
              <a:t>It moderates the temperature of the earth</a:t>
            </a:r>
          </a:p>
          <a:p>
            <a:pPr lvl="0" rtl="0">
              <a:lnSpc>
                <a:spcPct val="115000"/>
              </a:lnSpc>
              <a:spcBef>
                <a:spcPts val="0"/>
              </a:spcBef>
              <a:buClr>
                <a:schemeClr val="dk1"/>
              </a:buClr>
              <a:buFont typeface="Arial"/>
              <a:buNone/>
            </a:pPr>
            <a:endParaRPr sz="1800">
              <a:solidFill>
                <a:srgbClr val="FED47D"/>
              </a:solidFill>
            </a:endParaRPr>
          </a:p>
          <a:p>
            <a:pPr marL="457200" lvl="0" indent="-342900" rtl="0">
              <a:lnSpc>
                <a:spcPct val="120000"/>
              </a:lnSpc>
              <a:spcBef>
                <a:spcPts val="0"/>
              </a:spcBef>
              <a:buClr>
                <a:srgbClr val="FED47D"/>
              </a:buClr>
              <a:buSzPct val="100000"/>
              <a:buFont typeface="Arial"/>
              <a:buChar char="●"/>
            </a:pPr>
            <a:r>
              <a:rPr lang="en" sz="1800">
                <a:solidFill>
                  <a:srgbClr val="FED47D"/>
                </a:solidFill>
              </a:rPr>
              <a:t>The hydrosphere and continents also holds an amazing diversity of life</a:t>
            </a:r>
          </a:p>
          <a:p>
            <a:pPr>
              <a:spcBef>
                <a:spcPts val="0"/>
              </a:spcBef>
              <a:buNone/>
            </a:pPr>
            <a:endParaRPr/>
          </a:p>
        </p:txBody>
      </p:sp>
    </p:spTree>
  </p:cSld>
  <p:clrMapOvr>
    <a:masterClrMapping/>
  </p:clrMapOvr>
  <p:transition xmlns:p14="http://schemas.microsoft.com/office/powerpoint/2010/main" spd="slow">
    <p:cut/>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198"/>
        <p:cNvGrpSpPr/>
        <p:nvPr/>
      </p:nvGrpSpPr>
      <p:grpSpPr>
        <a:xfrm>
          <a:off x="0" y="0"/>
          <a:ext cx="0" cy="0"/>
          <a:chOff x="0" y="0"/>
          <a:chExt cx="0" cy="0"/>
        </a:xfrm>
      </p:grpSpPr>
      <p:sp>
        <p:nvSpPr>
          <p:cNvPr id="199" name="Shape 199"/>
          <p:cNvSpPr txBox="1">
            <a:spLocks noGrp="1"/>
          </p:cNvSpPr>
          <p:nvPr>
            <p:ph type="title"/>
          </p:nvPr>
        </p:nvSpPr>
        <p:spPr>
          <a:xfrm>
            <a:off x="457200" y="205978"/>
            <a:ext cx="8229600" cy="857400"/>
          </a:xfrm>
          <a:prstGeom prst="rect">
            <a:avLst/>
          </a:prstGeom>
        </p:spPr>
        <p:txBody>
          <a:bodyPr lIns="91425" tIns="91425" rIns="91425" bIns="91425" anchor="b" anchorCtr="0">
            <a:noAutofit/>
          </a:bodyPr>
          <a:lstStyle/>
          <a:p>
            <a:pPr>
              <a:spcBef>
                <a:spcPts val="0"/>
              </a:spcBef>
              <a:buNone/>
            </a:pPr>
            <a:r>
              <a:rPr lang="en" sz="3000" b="0">
                <a:solidFill>
                  <a:srgbClr val="000000"/>
                </a:solidFill>
              </a:rPr>
              <a:t> </a:t>
            </a:r>
            <a:r>
              <a:rPr lang="en" sz="2800">
                <a:solidFill>
                  <a:srgbClr val="FF7500"/>
                </a:solidFill>
              </a:rPr>
              <a:t>The Atmosphere Protects the Earth from Radiation and Sustains Life</a:t>
            </a:r>
          </a:p>
        </p:txBody>
      </p:sp>
      <p:sp>
        <p:nvSpPr>
          <p:cNvPr id="200" name="Shape 200"/>
          <p:cNvSpPr txBox="1">
            <a:spLocks noGrp="1"/>
          </p:cNvSpPr>
          <p:nvPr>
            <p:ph type="body" idx="1"/>
          </p:nvPr>
        </p:nvSpPr>
        <p:spPr>
          <a:xfrm>
            <a:off x="457200" y="1200150"/>
            <a:ext cx="8229600" cy="3725699"/>
          </a:xfrm>
          <a:prstGeom prst="rect">
            <a:avLst/>
          </a:prstGeom>
        </p:spPr>
        <p:txBody>
          <a:bodyPr lIns="91425" tIns="91425" rIns="91425" bIns="91425" anchor="t" anchorCtr="0">
            <a:noAutofit/>
          </a:bodyPr>
          <a:lstStyle/>
          <a:p>
            <a:pPr lvl="0" rtl="0">
              <a:lnSpc>
                <a:spcPct val="120000"/>
              </a:lnSpc>
              <a:spcBef>
                <a:spcPts val="0"/>
              </a:spcBef>
              <a:buNone/>
            </a:pPr>
            <a:r>
              <a:rPr lang="en" sz="1700">
                <a:solidFill>
                  <a:srgbClr val="FED47D"/>
                </a:solidFill>
              </a:rPr>
              <a:t>Like the hydrosphere, the atmosphere helps moderate temperatures</a:t>
            </a:r>
          </a:p>
          <a:p>
            <a:pPr lvl="0" rtl="0">
              <a:lnSpc>
                <a:spcPct val="115000"/>
              </a:lnSpc>
              <a:spcBef>
                <a:spcPts val="0"/>
              </a:spcBef>
              <a:buClr>
                <a:schemeClr val="dk1"/>
              </a:buClr>
              <a:buFont typeface="Arial"/>
              <a:buNone/>
            </a:pPr>
            <a:endParaRPr sz="1700">
              <a:solidFill>
                <a:srgbClr val="FED47D"/>
              </a:solidFill>
            </a:endParaRPr>
          </a:p>
          <a:p>
            <a:pPr marL="457200" lvl="0" indent="-336550" rtl="0">
              <a:lnSpc>
                <a:spcPct val="120000"/>
              </a:lnSpc>
              <a:spcBef>
                <a:spcPts val="0"/>
              </a:spcBef>
              <a:buClr>
                <a:srgbClr val="FED47D"/>
              </a:buClr>
              <a:buSzPct val="100000"/>
              <a:buFont typeface="Arial"/>
              <a:buChar char="●"/>
            </a:pPr>
            <a:r>
              <a:rPr lang="en" sz="1700">
                <a:solidFill>
                  <a:srgbClr val="FED47D"/>
                </a:solidFill>
              </a:rPr>
              <a:t>The greenhouse effect traps heat in the atmosphere, so earth’s surface doesn’t freeze at night</a:t>
            </a:r>
          </a:p>
          <a:p>
            <a:pPr lvl="0" rtl="0">
              <a:lnSpc>
                <a:spcPct val="115000"/>
              </a:lnSpc>
              <a:spcBef>
                <a:spcPts val="0"/>
              </a:spcBef>
              <a:buClr>
                <a:schemeClr val="dk1"/>
              </a:buClr>
              <a:buFont typeface="Arial"/>
              <a:buNone/>
            </a:pPr>
            <a:endParaRPr sz="1700">
              <a:solidFill>
                <a:srgbClr val="FED47D"/>
              </a:solidFill>
            </a:endParaRPr>
          </a:p>
          <a:p>
            <a:pPr marL="457200" lvl="0" indent="-336550" rtl="0">
              <a:lnSpc>
                <a:spcPct val="120000"/>
              </a:lnSpc>
              <a:spcBef>
                <a:spcPts val="0"/>
              </a:spcBef>
              <a:buClr>
                <a:srgbClr val="FED47D"/>
              </a:buClr>
              <a:buSzPct val="100000"/>
              <a:buFont typeface="Arial"/>
              <a:buChar char="●"/>
            </a:pPr>
            <a:r>
              <a:rPr lang="en" sz="1700">
                <a:solidFill>
                  <a:srgbClr val="FED47D"/>
                </a:solidFill>
              </a:rPr>
              <a:t>The earth’s atmosphere also protects us from ultraviolet radiation and high energy particles from the sun, which are blocked in the upper atmosphere so it doesn’t harm any life on earth, and space debris</a:t>
            </a:r>
          </a:p>
          <a:p>
            <a:pPr lvl="0" rtl="0">
              <a:lnSpc>
                <a:spcPct val="115000"/>
              </a:lnSpc>
              <a:spcBef>
                <a:spcPts val="0"/>
              </a:spcBef>
              <a:buClr>
                <a:schemeClr val="dk1"/>
              </a:buClr>
              <a:buFont typeface="Arial"/>
              <a:buNone/>
            </a:pPr>
            <a:endParaRPr sz="1700">
              <a:solidFill>
                <a:srgbClr val="FED47D"/>
              </a:solidFill>
            </a:endParaRPr>
          </a:p>
          <a:p>
            <a:pPr marL="457200" lvl="0" indent="-336550" rtl="0">
              <a:lnSpc>
                <a:spcPct val="115000"/>
              </a:lnSpc>
              <a:spcBef>
                <a:spcPts val="0"/>
              </a:spcBef>
              <a:buClr>
                <a:srgbClr val="FED47D"/>
              </a:buClr>
              <a:buSzPct val="100000"/>
              <a:buFont typeface="Arial"/>
              <a:buChar char="●"/>
            </a:pPr>
            <a:r>
              <a:rPr lang="en" sz="1700">
                <a:solidFill>
                  <a:srgbClr val="FED47D"/>
                </a:solidFill>
              </a:rPr>
              <a:t>Earth is the only planet we know of that has enough oxygen to sustain complex life</a:t>
            </a:r>
          </a:p>
          <a:p>
            <a:pPr>
              <a:spcBef>
                <a:spcPts val="0"/>
              </a:spcBef>
              <a:buNone/>
            </a:pPr>
            <a:endParaRPr/>
          </a:p>
        </p:txBody>
      </p:sp>
    </p:spTree>
  </p:cSld>
  <p:clrMapOvr>
    <a:masterClrMapping/>
  </p:clrMapOvr>
  <p:transition xmlns:p14="http://schemas.microsoft.com/office/powerpoint/2010/main" spd="slow">
    <p:cut/>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204"/>
        <p:cNvGrpSpPr/>
        <p:nvPr/>
      </p:nvGrpSpPr>
      <p:grpSpPr>
        <a:xfrm>
          <a:off x="0" y="0"/>
          <a:ext cx="0" cy="0"/>
          <a:chOff x="0" y="0"/>
          <a:chExt cx="0" cy="0"/>
        </a:xfrm>
      </p:grpSpPr>
      <p:sp>
        <p:nvSpPr>
          <p:cNvPr id="205" name="Shape 205"/>
          <p:cNvSpPr txBox="1">
            <a:spLocks noGrp="1"/>
          </p:cNvSpPr>
          <p:nvPr>
            <p:ph type="title"/>
          </p:nvPr>
        </p:nvSpPr>
        <p:spPr>
          <a:xfrm>
            <a:off x="457200" y="205978"/>
            <a:ext cx="8229600" cy="857400"/>
          </a:xfrm>
          <a:prstGeom prst="rect">
            <a:avLst/>
          </a:prstGeom>
        </p:spPr>
        <p:txBody>
          <a:bodyPr lIns="91425" tIns="91425" rIns="91425" bIns="91425" anchor="b" anchorCtr="0">
            <a:noAutofit/>
          </a:bodyPr>
          <a:lstStyle/>
          <a:p>
            <a:pPr>
              <a:spcBef>
                <a:spcPts val="0"/>
              </a:spcBef>
              <a:buNone/>
            </a:pPr>
            <a:r>
              <a:rPr lang="en"/>
              <a:t>Mars</a:t>
            </a:r>
          </a:p>
        </p:txBody>
      </p:sp>
      <p:sp>
        <p:nvSpPr>
          <p:cNvPr id="206" name="Shape 206"/>
          <p:cNvSpPr txBox="1">
            <a:spLocks noGrp="1"/>
          </p:cNvSpPr>
          <p:nvPr>
            <p:ph type="body" idx="1"/>
          </p:nvPr>
        </p:nvSpPr>
        <p:spPr>
          <a:xfrm>
            <a:off x="457200" y="833125"/>
            <a:ext cx="8229600" cy="4092599"/>
          </a:xfrm>
          <a:prstGeom prst="rect">
            <a:avLst/>
          </a:prstGeom>
        </p:spPr>
        <p:txBody>
          <a:bodyPr lIns="91425" tIns="91425" rIns="91425" bIns="91425" anchor="t" anchorCtr="0">
            <a:noAutofit/>
          </a:bodyPr>
          <a:lstStyle/>
          <a:p>
            <a:pPr marL="457200" lvl="0" indent="-317500" rtl="0">
              <a:lnSpc>
                <a:spcPct val="120000"/>
              </a:lnSpc>
              <a:spcBef>
                <a:spcPts val="0"/>
              </a:spcBef>
              <a:buClr>
                <a:srgbClr val="FED47D"/>
              </a:buClr>
              <a:buSzPct val="100000"/>
              <a:buFont typeface="Arial"/>
              <a:buChar char="●"/>
            </a:pPr>
            <a:r>
              <a:rPr lang="en" sz="1400">
                <a:solidFill>
                  <a:srgbClr val="FED47D"/>
                </a:solidFill>
              </a:rPr>
              <a:t>Although no humans have been able to visit Mars yet, many probes have been sent to its surface</a:t>
            </a:r>
          </a:p>
          <a:p>
            <a:pPr marL="457200" lvl="0" indent="-317500" rtl="0">
              <a:lnSpc>
                <a:spcPct val="120000"/>
              </a:lnSpc>
              <a:spcBef>
                <a:spcPts val="0"/>
              </a:spcBef>
              <a:buClr>
                <a:srgbClr val="FED47D"/>
              </a:buClr>
              <a:buSzPct val="100000"/>
              <a:buFont typeface="Arial"/>
              <a:buChar char="●"/>
            </a:pPr>
            <a:r>
              <a:rPr lang="en" sz="1400">
                <a:solidFill>
                  <a:srgbClr val="FED47D"/>
                </a:solidFill>
              </a:rPr>
              <a:t>The Pathfinder mission deployed a rover called Sojourner, which explored the surface using robot navigation systems</a:t>
            </a:r>
          </a:p>
          <a:p>
            <a:pPr marL="457200" lvl="0" indent="-317500" rtl="0">
              <a:lnSpc>
                <a:spcPct val="120000"/>
              </a:lnSpc>
              <a:spcBef>
                <a:spcPts val="0"/>
              </a:spcBef>
              <a:buClr>
                <a:srgbClr val="FED47D"/>
              </a:buClr>
              <a:buSzPct val="100000"/>
              <a:buFont typeface="Arial"/>
              <a:buChar char="●"/>
            </a:pPr>
            <a:r>
              <a:rPr lang="en" sz="1400">
                <a:solidFill>
                  <a:srgbClr val="FED47D"/>
                </a:solidFill>
              </a:rPr>
              <a:t>Saw that mars contains small amounts of frozen water</a:t>
            </a:r>
          </a:p>
          <a:p>
            <a:pPr marL="457200" lvl="0" indent="-317500" rtl="0">
              <a:lnSpc>
                <a:spcPct val="120000"/>
              </a:lnSpc>
              <a:spcBef>
                <a:spcPts val="0"/>
              </a:spcBef>
              <a:buClr>
                <a:srgbClr val="FED47D"/>
              </a:buClr>
              <a:buSzPct val="100000"/>
              <a:buFont typeface="Arial"/>
              <a:buChar char="●"/>
            </a:pPr>
            <a:r>
              <a:rPr lang="en" sz="1400">
                <a:solidFill>
                  <a:srgbClr val="FED47D"/>
                </a:solidFill>
              </a:rPr>
              <a:t>Mar’s mass is 10% of Earth’s, it orbits the sun every 1.9 years, and a day lasts 24.6 hours.</a:t>
            </a:r>
          </a:p>
          <a:p>
            <a:pPr marL="457200" lvl="0" indent="-317500" rtl="0">
              <a:lnSpc>
                <a:spcPct val="120000"/>
              </a:lnSpc>
              <a:spcBef>
                <a:spcPts val="0"/>
              </a:spcBef>
              <a:buClr>
                <a:srgbClr val="FED47D"/>
              </a:buClr>
              <a:buSzPct val="100000"/>
              <a:buFont typeface="Arial"/>
              <a:buChar char="●"/>
            </a:pPr>
            <a:r>
              <a:rPr lang="en" sz="1400">
                <a:solidFill>
                  <a:srgbClr val="FED47D"/>
                </a:solidFill>
              </a:rPr>
              <a:t>The Martian volcano Olympus Mons is the largest mountain in the solar system</a:t>
            </a:r>
          </a:p>
          <a:p>
            <a:pPr marL="457200" lvl="0" indent="-317500" rtl="0">
              <a:lnSpc>
                <a:spcPct val="120000"/>
              </a:lnSpc>
              <a:spcBef>
                <a:spcPts val="0"/>
              </a:spcBef>
              <a:buClr>
                <a:srgbClr val="FED47D"/>
              </a:buClr>
              <a:buSzPct val="100000"/>
              <a:buFont typeface="Arial"/>
              <a:buChar char="●"/>
            </a:pPr>
            <a:r>
              <a:rPr lang="en" sz="1400">
                <a:solidFill>
                  <a:srgbClr val="FED47D"/>
                </a:solidFill>
              </a:rPr>
              <a:t>It is three times the height of Mount Everest</a:t>
            </a:r>
          </a:p>
          <a:p>
            <a:pPr marL="457200" lvl="0" indent="-317500" rtl="0">
              <a:lnSpc>
                <a:spcPct val="120000"/>
              </a:lnSpc>
              <a:spcBef>
                <a:spcPts val="0"/>
              </a:spcBef>
              <a:buClr>
                <a:srgbClr val="FED47D"/>
              </a:buClr>
              <a:buSzPct val="100000"/>
              <a:buFont typeface="Arial"/>
              <a:buChar char="●"/>
            </a:pPr>
            <a:r>
              <a:rPr lang="en" sz="1400">
                <a:solidFill>
                  <a:srgbClr val="FED47D"/>
                </a:solidFill>
              </a:rPr>
              <a:t>Grew from lava flows</a:t>
            </a:r>
          </a:p>
          <a:p>
            <a:pPr marL="457200" lvl="0" indent="-317500" rtl="0">
              <a:lnSpc>
                <a:spcPct val="115000"/>
              </a:lnSpc>
              <a:spcBef>
                <a:spcPts val="0"/>
              </a:spcBef>
              <a:buClr>
                <a:srgbClr val="FED47D"/>
              </a:buClr>
              <a:buSzPct val="100000"/>
              <a:buFont typeface="Arial"/>
              <a:buChar char="●"/>
            </a:pPr>
            <a:r>
              <a:rPr lang="en" sz="1400">
                <a:solidFill>
                  <a:srgbClr val="FED47D"/>
                </a:solidFill>
              </a:rPr>
              <a:t>Like the moon, mars has many craters, they impact the surface since Mars has a thin atmosphere</a:t>
            </a:r>
          </a:p>
          <a:p>
            <a:pPr>
              <a:spcBef>
                <a:spcPts val="0"/>
              </a:spcBef>
              <a:buNone/>
            </a:pPr>
            <a:endParaRPr/>
          </a:p>
        </p:txBody>
      </p:sp>
    </p:spTree>
  </p:cSld>
  <p:clrMapOvr>
    <a:masterClrMapping/>
  </p:clrMapOvr>
  <p:transition xmlns:p14="http://schemas.microsoft.com/office/powerpoint/2010/main" spd="slow">
    <p:cut/>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210"/>
        <p:cNvGrpSpPr/>
        <p:nvPr/>
      </p:nvGrpSpPr>
      <p:grpSpPr>
        <a:xfrm>
          <a:off x="0" y="0"/>
          <a:ext cx="0" cy="0"/>
          <a:chOff x="0" y="0"/>
          <a:chExt cx="0" cy="0"/>
        </a:xfrm>
      </p:grpSpPr>
      <p:sp>
        <p:nvSpPr>
          <p:cNvPr id="211" name="Shape 211"/>
          <p:cNvSpPr txBox="1">
            <a:spLocks noGrp="1"/>
          </p:cNvSpPr>
          <p:nvPr>
            <p:ph type="title"/>
          </p:nvPr>
        </p:nvSpPr>
        <p:spPr>
          <a:xfrm>
            <a:off x="457200" y="205978"/>
            <a:ext cx="8229600" cy="857400"/>
          </a:xfrm>
          <a:prstGeom prst="rect">
            <a:avLst/>
          </a:prstGeom>
        </p:spPr>
        <p:txBody>
          <a:bodyPr lIns="91425" tIns="91425" rIns="91425" bIns="91425" anchor="b" anchorCtr="0">
            <a:noAutofit/>
          </a:bodyPr>
          <a:lstStyle/>
          <a:p>
            <a:pPr>
              <a:spcBef>
                <a:spcPts val="0"/>
              </a:spcBef>
              <a:buNone/>
            </a:pPr>
            <a:r>
              <a:rPr lang="en"/>
              <a:t>Review Q’s</a:t>
            </a:r>
          </a:p>
        </p:txBody>
      </p:sp>
      <p:sp>
        <p:nvSpPr>
          <p:cNvPr id="212" name="Shape 212"/>
          <p:cNvSpPr txBox="1">
            <a:spLocks noGrp="1"/>
          </p:cNvSpPr>
          <p:nvPr>
            <p:ph type="body" idx="1"/>
          </p:nvPr>
        </p:nvSpPr>
        <p:spPr>
          <a:xfrm>
            <a:off x="457200" y="1200150"/>
            <a:ext cx="8229600" cy="3725699"/>
          </a:xfrm>
          <a:prstGeom prst="rect">
            <a:avLst/>
          </a:prstGeom>
        </p:spPr>
        <p:txBody>
          <a:bodyPr lIns="91425" tIns="91425" rIns="91425" bIns="91425" anchor="t" anchorCtr="0">
            <a:noAutofit/>
          </a:bodyPr>
          <a:lstStyle/>
          <a:p>
            <a:pPr lvl="0" rtl="0">
              <a:lnSpc>
                <a:spcPct val="120000"/>
              </a:lnSpc>
              <a:spcBef>
                <a:spcPts val="0"/>
              </a:spcBef>
              <a:buClr>
                <a:schemeClr val="dk1"/>
              </a:buClr>
              <a:buSzPct val="45833"/>
              <a:buFont typeface="Arial"/>
              <a:buNone/>
            </a:pPr>
            <a:r>
              <a:rPr lang="en" sz="2400">
                <a:solidFill>
                  <a:srgbClr val="FED47D"/>
                </a:solidFill>
              </a:rPr>
              <a:t>What is the order of the terrestrial planets?</a:t>
            </a:r>
          </a:p>
          <a:p>
            <a:pPr lvl="0" rtl="0">
              <a:lnSpc>
                <a:spcPct val="120000"/>
              </a:lnSpc>
              <a:spcBef>
                <a:spcPts val="0"/>
              </a:spcBef>
              <a:buClr>
                <a:schemeClr val="dk1"/>
              </a:buClr>
              <a:buSzPct val="45833"/>
              <a:buFont typeface="Arial"/>
              <a:buNone/>
            </a:pPr>
            <a:r>
              <a:rPr lang="en" sz="2400">
                <a:solidFill>
                  <a:srgbClr val="FED47D"/>
                </a:solidFill>
              </a:rPr>
              <a:t>The composition of the terrestrial planets is _____.</a:t>
            </a:r>
          </a:p>
          <a:p>
            <a:pPr lvl="0" rtl="0">
              <a:lnSpc>
                <a:spcPct val="120000"/>
              </a:lnSpc>
              <a:spcBef>
                <a:spcPts val="0"/>
              </a:spcBef>
              <a:buClr>
                <a:schemeClr val="dk1"/>
              </a:buClr>
              <a:buSzPct val="45833"/>
              <a:buFont typeface="Arial"/>
              <a:buNone/>
            </a:pPr>
            <a:r>
              <a:rPr lang="en" sz="2400">
                <a:solidFill>
                  <a:srgbClr val="FED47D"/>
                </a:solidFill>
              </a:rPr>
              <a:t>What is Mercury similar in appearance to?</a:t>
            </a:r>
          </a:p>
          <a:p>
            <a:pPr lvl="0" rtl="0">
              <a:lnSpc>
                <a:spcPct val="120000"/>
              </a:lnSpc>
              <a:spcBef>
                <a:spcPts val="0"/>
              </a:spcBef>
              <a:buClr>
                <a:schemeClr val="dk1"/>
              </a:buClr>
              <a:buSzPct val="45833"/>
              <a:buFont typeface="Arial"/>
              <a:buNone/>
            </a:pPr>
            <a:r>
              <a:rPr lang="en" sz="2400">
                <a:solidFill>
                  <a:srgbClr val="FED47D"/>
                </a:solidFill>
              </a:rPr>
              <a:t>The name of the mission that was sent to Mercury was ______.</a:t>
            </a:r>
          </a:p>
          <a:p>
            <a:pPr lvl="0" rtl="0">
              <a:lnSpc>
                <a:spcPct val="120000"/>
              </a:lnSpc>
              <a:spcBef>
                <a:spcPts val="0"/>
              </a:spcBef>
              <a:buClr>
                <a:schemeClr val="dk1"/>
              </a:buClr>
              <a:buSzPct val="45833"/>
              <a:buFont typeface="Arial"/>
              <a:buNone/>
            </a:pPr>
            <a:r>
              <a:rPr lang="en" sz="2400">
                <a:solidFill>
                  <a:srgbClr val="FED47D"/>
                </a:solidFill>
              </a:rPr>
              <a:t>What makes Venus very reflective?</a:t>
            </a:r>
          </a:p>
          <a:p>
            <a:pPr>
              <a:spcBef>
                <a:spcPts val="0"/>
              </a:spcBef>
              <a:buNone/>
            </a:pPr>
            <a:r>
              <a:rPr lang="en" sz="2400">
                <a:solidFill>
                  <a:srgbClr val="FED47D"/>
                </a:solidFill>
              </a:rPr>
              <a:t>The atmospheric layer of Venus contains ______.</a:t>
            </a:r>
          </a:p>
        </p:txBody>
      </p:sp>
    </p:spTree>
  </p:cSld>
  <p:clrMapOvr>
    <a:masterClrMapping/>
  </p:clrMapOvr>
  <p:transition xmlns:p14="http://schemas.microsoft.com/office/powerpoint/2010/main" spd="slow">
    <p:cut/>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216"/>
        <p:cNvGrpSpPr/>
        <p:nvPr/>
      </p:nvGrpSpPr>
      <p:grpSpPr>
        <a:xfrm>
          <a:off x="0" y="0"/>
          <a:ext cx="0" cy="0"/>
          <a:chOff x="0" y="0"/>
          <a:chExt cx="0" cy="0"/>
        </a:xfrm>
      </p:grpSpPr>
      <p:sp>
        <p:nvSpPr>
          <p:cNvPr id="217" name="Shape 217"/>
          <p:cNvSpPr txBox="1">
            <a:spLocks noGrp="1"/>
          </p:cNvSpPr>
          <p:nvPr>
            <p:ph type="title"/>
          </p:nvPr>
        </p:nvSpPr>
        <p:spPr>
          <a:xfrm>
            <a:off x="457200" y="205978"/>
            <a:ext cx="8229600" cy="857400"/>
          </a:xfrm>
          <a:prstGeom prst="rect">
            <a:avLst/>
          </a:prstGeom>
        </p:spPr>
        <p:txBody>
          <a:bodyPr lIns="91425" tIns="91425" rIns="91425" bIns="91425" anchor="b" anchorCtr="0">
            <a:noAutofit/>
          </a:bodyPr>
          <a:lstStyle/>
          <a:p>
            <a:pPr>
              <a:spcBef>
                <a:spcPts val="0"/>
              </a:spcBef>
              <a:buNone/>
            </a:pPr>
            <a:r>
              <a:rPr lang="en"/>
              <a:t>Websites </a:t>
            </a:r>
          </a:p>
        </p:txBody>
      </p:sp>
      <p:sp>
        <p:nvSpPr>
          <p:cNvPr id="218" name="Shape 218"/>
          <p:cNvSpPr txBox="1">
            <a:spLocks noGrp="1"/>
          </p:cNvSpPr>
          <p:nvPr>
            <p:ph type="body" idx="1"/>
          </p:nvPr>
        </p:nvSpPr>
        <p:spPr>
          <a:xfrm>
            <a:off x="457200" y="1200150"/>
            <a:ext cx="8229600" cy="3725699"/>
          </a:xfrm>
          <a:prstGeom prst="rect">
            <a:avLst/>
          </a:prstGeom>
        </p:spPr>
        <p:txBody>
          <a:bodyPr lIns="91425" tIns="91425" rIns="91425" bIns="91425" anchor="t" anchorCtr="0">
            <a:noAutofit/>
          </a:bodyPr>
          <a:lstStyle/>
          <a:p>
            <a:pPr lvl="0" rtl="0">
              <a:lnSpc>
                <a:spcPct val="120000"/>
              </a:lnSpc>
              <a:spcBef>
                <a:spcPts val="0"/>
              </a:spcBef>
              <a:buClr>
                <a:schemeClr val="dk1"/>
              </a:buClr>
              <a:buSzPct val="36666"/>
              <a:buFont typeface="Arial"/>
              <a:buNone/>
            </a:pPr>
            <a:r>
              <a:rPr lang="en" u="sng">
                <a:solidFill>
                  <a:srgbClr val="FF7500"/>
                </a:solidFill>
                <a:hlinkClick r:id="rId3"/>
              </a:rPr>
              <a:t>http://abstract-art-photos.blogspot.com/2011/02/planet-earth.html</a:t>
            </a:r>
          </a:p>
          <a:p>
            <a:pPr lvl="0" rtl="0">
              <a:lnSpc>
                <a:spcPct val="115000"/>
              </a:lnSpc>
              <a:spcBef>
                <a:spcPts val="0"/>
              </a:spcBef>
              <a:buClr>
                <a:schemeClr val="dk1"/>
              </a:buClr>
              <a:buFont typeface="Arial"/>
              <a:buNone/>
            </a:pPr>
            <a:endParaRPr u="sng">
              <a:solidFill>
                <a:srgbClr val="FF7500"/>
              </a:solidFill>
              <a:hlinkClick r:id="rId3"/>
            </a:endParaRPr>
          </a:p>
          <a:p>
            <a:pPr lvl="0" rtl="0">
              <a:lnSpc>
                <a:spcPct val="120000"/>
              </a:lnSpc>
              <a:spcBef>
                <a:spcPts val="0"/>
              </a:spcBef>
              <a:buClr>
                <a:schemeClr val="dk1"/>
              </a:buClr>
              <a:buSzPct val="36666"/>
              <a:buFont typeface="Arial"/>
              <a:buNone/>
            </a:pPr>
            <a:r>
              <a:rPr lang="en" u="sng">
                <a:solidFill>
                  <a:srgbClr val="FF7500"/>
                </a:solidFill>
                <a:hlinkClick r:id="rId4"/>
              </a:rPr>
              <a:t>https://www.youtube.com/watch?v=7f0mh-Fimk4&amp;feature=em-share_video_user</a:t>
            </a:r>
          </a:p>
          <a:p>
            <a:pPr>
              <a:spcBef>
                <a:spcPts val="0"/>
              </a:spcBef>
              <a:buNone/>
            </a:pPr>
            <a:endParaRPr/>
          </a:p>
        </p:txBody>
      </p:sp>
    </p:spTree>
  </p:cSld>
  <p:clrMapOvr>
    <a:masterClrMapping/>
  </p:clrMapOvr>
  <p:transition xmlns:p14="http://schemas.microsoft.com/office/powerpoint/2010/main" spd="slow">
    <p:cut/>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222"/>
        <p:cNvGrpSpPr/>
        <p:nvPr/>
      </p:nvGrpSpPr>
      <p:grpSpPr>
        <a:xfrm>
          <a:off x="0" y="0"/>
          <a:ext cx="0" cy="0"/>
          <a:chOff x="0" y="0"/>
          <a:chExt cx="0" cy="0"/>
        </a:xfrm>
      </p:grpSpPr>
      <p:sp>
        <p:nvSpPr>
          <p:cNvPr id="223" name="Shape 223"/>
          <p:cNvSpPr txBox="1">
            <a:spLocks noGrp="1"/>
          </p:cNvSpPr>
          <p:nvPr>
            <p:ph type="title"/>
          </p:nvPr>
        </p:nvSpPr>
        <p:spPr>
          <a:xfrm>
            <a:off x="457200" y="205978"/>
            <a:ext cx="8229600" cy="857400"/>
          </a:xfrm>
          <a:prstGeom prst="rect">
            <a:avLst/>
          </a:prstGeom>
        </p:spPr>
        <p:txBody>
          <a:bodyPr lIns="91425" tIns="91425" rIns="91425" bIns="91425" anchor="b" anchorCtr="0">
            <a:noAutofit/>
          </a:bodyPr>
          <a:lstStyle/>
          <a:p>
            <a:pPr>
              <a:spcBef>
                <a:spcPts val="0"/>
              </a:spcBef>
              <a:buNone/>
            </a:pPr>
            <a:r>
              <a:rPr lang="en"/>
              <a:t>Outer planets (gas giants)</a:t>
            </a:r>
          </a:p>
        </p:txBody>
      </p:sp>
      <p:sp>
        <p:nvSpPr>
          <p:cNvPr id="224" name="Shape 224"/>
          <p:cNvSpPr txBox="1">
            <a:spLocks noGrp="1"/>
          </p:cNvSpPr>
          <p:nvPr>
            <p:ph type="body" idx="1"/>
          </p:nvPr>
        </p:nvSpPr>
        <p:spPr>
          <a:xfrm>
            <a:off x="457200" y="1200150"/>
            <a:ext cx="8229600" cy="3725699"/>
          </a:xfrm>
          <a:prstGeom prst="rect">
            <a:avLst/>
          </a:prstGeom>
        </p:spPr>
        <p:txBody>
          <a:bodyPr lIns="91425" tIns="91425" rIns="91425" bIns="91425" anchor="t" anchorCtr="0">
            <a:noAutofit/>
          </a:bodyPr>
          <a:lstStyle/>
          <a:p>
            <a:pPr marL="457200" lvl="0" indent="-381000" rtl="0">
              <a:lnSpc>
                <a:spcPct val="120000"/>
              </a:lnSpc>
              <a:spcBef>
                <a:spcPts val="0"/>
              </a:spcBef>
              <a:buClr>
                <a:srgbClr val="FED47D"/>
              </a:buClr>
              <a:buSzPct val="100000"/>
              <a:buFont typeface="Arial"/>
              <a:buChar char="●"/>
            </a:pPr>
            <a:r>
              <a:rPr lang="en" sz="2400">
                <a:solidFill>
                  <a:srgbClr val="FED47D"/>
                </a:solidFill>
              </a:rPr>
              <a:t>Except for Pluto, the outer planets are much larger than the inner planets.</a:t>
            </a:r>
          </a:p>
          <a:p>
            <a:pPr marL="457200" lvl="0" indent="-381000" rtl="0">
              <a:lnSpc>
                <a:spcPct val="120000"/>
              </a:lnSpc>
              <a:spcBef>
                <a:spcPts val="0"/>
              </a:spcBef>
              <a:buClr>
                <a:srgbClr val="FED47D"/>
              </a:buClr>
              <a:buSzPct val="100000"/>
              <a:buFont typeface="Arial"/>
              <a:buChar char="●"/>
            </a:pPr>
            <a:r>
              <a:rPr lang="en" sz="2400">
                <a:solidFill>
                  <a:srgbClr val="FED47D"/>
                </a:solidFill>
              </a:rPr>
              <a:t>Inner planets contain thick, gaseous atmospheres with many satellites and rings.</a:t>
            </a:r>
          </a:p>
          <a:p>
            <a:pPr marL="457200" lvl="0" indent="-381000" rtl="0">
              <a:lnSpc>
                <a:spcPct val="120000"/>
              </a:lnSpc>
              <a:spcBef>
                <a:spcPts val="0"/>
              </a:spcBef>
              <a:buClr>
                <a:srgbClr val="FED47D"/>
              </a:buClr>
              <a:buSzPct val="100000"/>
              <a:buFont typeface="Arial"/>
              <a:buChar char="●"/>
            </a:pPr>
            <a:r>
              <a:rPr lang="en" sz="2400">
                <a:solidFill>
                  <a:srgbClr val="FED47D"/>
                </a:solidFill>
              </a:rPr>
              <a:t>Large planets are called Gas Giants.</a:t>
            </a:r>
          </a:p>
          <a:p>
            <a:pPr marL="457200" lvl="0" indent="-381000" rtl="0">
              <a:lnSpc>
                <a:spcPct val="115000"/>
              </a:lnSpc>
              <a:spcBef>
                <a:spcPts val="0"/>
              </a:spcBef>
              <a:buClr>
                <a:srgbClr val="FED47D"/>
              </a:buClr>
              <a:buSzPct val="100000"/>
              <a:buFont typeface="Arial"/>
              <a:buChar char="●"/>
            </a:pPr>
            <a:r>
              <a:rPr lang="en" sz="2400">
                <a:solidFill>
                  <a:srgbClr val="FED47D"/>
                </a:solidFill>
              </a:rPr>
              <a:t>Gas Giants have no solid surface, which means a spaceship can’t land on them</a:t>
            </a:r>
          </a:p>
          <a:p>
            <a:pPr>
              <a:spcBef>
                <a:spcPts val="0"/>
              </a:spcBef>
              <a:buNone/>
            </a:pPr>
            <a:endParaRPr/>
          </a:p>
        </p:txBody>
      </p:sp>
    </p:spTree>
  </p:cSld>
  <p:clrMapOvr>
    <a:masterClrMapping/>
  </p:clrMapOvr>
  <p:transition xmlns:p14="http://schemas.microsoft.com/office/powerpoint/2010/main" spd="slow">
    <p:cut/>
  </p:transition>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A4C2F4"/>
        </a:solidFill>
        <a:effectLst/>
      </p:bgPr>
    </p:bg>
    <p:spTree>
      <p:nvGrpSpPr>
        <p:cNvPr id="1" name="Shape 40"/>
        <p:cNvGrpSpPr/>
        <p:nvPr/>
      </p:nvGrpSpPr>
      <p:grpSpPr>
        <a:xfrm>
          <a:off x="0" y="0"/>
          <a:ext cx="0" cy="0"/>
          <a:chOff x="0" y="0"/>
          <a:chExt cx="0" cy="0"/>
        </a:xfrm>
      </p:grpSpPr>
      <p:sp>
        <p:nvSpPr>
          <p:cNvPr id="41" name="Shape 41"/>
          <p:cNvSpPr txBox="1">
            <a:spLocks noGrp="1"/>
          </p:cNvSpPr>
          <p:nvPr>
            <p:ph type="body" idx="1"/>
          </p:nvPr>
        </p:nvSpPr>
        <p:spPr>
          <a:xfrm>
            <a:off x="457200" y="1244250"/>
            <a:ext cx="8229600" cy="3127500"/>
          </a:xfrm>
          <a:prstGeom prst="rect">
            <a:avLst/>
          </a:prstGeom>
        </p:spPr>
        <p:txBody>
          <a:bodyPr lIns="91425" tIns="91425" rIns="91425" bIns="91425" anchor="t" anchorCtr="0">
            <a:noAutofit/>
          </a:bodyPr>
          <a:lstStyle/>
          <a:p>
            <a:pPr marL="457200" lvl="0" indent="-342900" rtl="0">
              <a:spcBef>
                <a:spcPts val="0"/>
              </a:spcBef>
              <a:buClr>
                <a:srgbClr val="000000"/>
              </a:buClr>
              <a:buSzPct val="100000"/>
              <a:buFont typeface="Arial"/>
              <a:buChar char="-"/>
            </a:pPr>
            <a:r>
              <a:rPr lang="en" sz="1800"/>
              <a:t>The sun, moon, and stars appear to rise and set each day because earth spins on its axis.</a:t>
            </a:r>
          </a:p>
          <a:p>
            <a:pPr lvl="0" rtl="0">
              <a:spcBef>
                <a:spcPts val="0"/>
              </a:spcBef>
              <a:buNone/>
            </a:pPr>
            <a:endParaRPr sz="2400"/>
          </a:p>
          <a:p>
            <a:pPr marL="1828800" lvl="0" indent="457200" rtl="0">
              <a:spcBef>
                <a:spcPts val="0"/>
              </a:spcBef>
              <a:buNone/>
            </a:pPr>
            <a:endParaRPr sz="2400"/>
          </a:p>
          <a:p>
            <a:pPr marL="1828800" lvl="0" indent="457200" rtl="0">
              <a:spcBef>
                <a:spcPts val="0"/>
              </a:spcBef>
              <a:buNone/>
            </a:pPr>
            <a:r>
              <a:rPr lang="en" sz="2400"/>
              <a:t>The View from Earth:</a:t>
            </a:r>
          </a:p>
          <a:p>
            <a:pPr marL="457200" lvl="0" indent="-342900" rtl="0">
              <a:spcBef>
                <a:spcPts val="0"/>
              </a:spcBef>
              <a:buClr>
                <a:srgbClr val="000000"/>
              </a:buClr>
              <a:buSzPct val="100000"/>
              <a:buFont typeface="Arial"/>
              <a:buChar char="-"/>
            </a:pPr>
            <a:r>
              <a:rPr lang="en" sz="1800"/>
              <a:t>Over time brighter objects change the directions and cross the path of stars.</a:t>
            </a:r>
          </a:p>
          <a:p>
            <a:pPr marL="457200" lvl="0" indent="-342900" rtl="0">
              <a:spcBef>
                <a:spcPts val="0"/>
              </a:spcBef>
              <a:buClr>
                <a:srgbClr val="000000"/>
              </a:buClr>
              <a:buSzPct val="100000"/>
              <a:buFont typeface="Arial"/>
              <a:buChar char="-"/>
            </a:pPr>
            <a:r>
              <a:rPr lang="en" sz="1800"/>
              <a:t>The Greeks called these objects planets which means “wanderers”.</a:t>
            </a:r>
          </a:p>
          <a:p>
            <a:pPr lvl="0" rtl="0">
              <a:spcBef>
                <a:spcPts val="0"/>
              </a:spcBef>
              <a:buNone/>
            </a:pPr>
            <a:endParaRPr sz="1800"/>
          </a:p>
        </p:txBody>
      </p:sp>
      <p:sp>
        <p:nvSpPr>
          <p:cNvPr id="42" name="Shape 42"/>
          <p:cNvSpPr txBox="1">
            <a:spLocks noGrp="1"/>
          </p:cNvSpPr>
          <p:nvPr>
            <p:ph type="title"/>
          </p:nvPr>
        </p:nvSpPr>
        <p:spPr>
          <a:xfrm>
            <a:off x="457200" y="205978"/>
            <a:ext cx="8229600" cy="857400"/>
          </a:xfrm>
          <a:prstGeom prst="rect">
            <a:avLst/>
          </a:prstGeom>
        </p:spPr>
        <p:txBody>
          <a:bodyPr lIns="91425" tIns="91425" rIns="91425" bIns="91425" anchor="b" anchorCtr="0">
            <a:noAutofit/>
          </a:bodyPr>
          <a:lstStyle/>
          <a:p>
            <a:pPr marL="914400" lvl="0" indent="457200" rtl="0">
              <a:spcBef>
                <a:spcPts val="0"/>
              </a:spcBef>
              <a:buNone/>
            </a:pPr>
            <a:r>
              <a:rPr lang="en"/>
              <a:t>Sun, Earth, and Moon</a:t>
            </a:r>
          </a:p>
        </p:txBody>
      </p:sp>
      <p:sp>
        <p:nvSpPr>
          <p:cNvPr id="43" name="Shape 43"/>
          <p:cNvSpPr txBox="1"/>
          <p:nvPr/>
        </p:nvSpPr>
        <p:spPr>
          <a:xfrm>
            <a:off x="3510650" y="4505200"/>
            <a:ext cx="1669799" cy="498899"/>
          </a:xfrm>
          <a:prstGeom prst="rect">
            <a:avLst/>
          </a:prstGeom>
          <a:noFill/>
          <a:ln>
            <a:noFill/>
          </a:ln>
        </p:spPr>
        <p:txBody>
          <a:bodyPr lIns="91425" tIns="91425" rIns="91425" bIns="91425" anchor="t" anchorCtr="0">
            <a:noAutofit/>
          </a:bodyPr>
          <a:lstStyle/>
          <a:p>
            <a:pPr lvl="0" rtl="0">
              <a:spcBef>
                <a:spcPts val="0"/>
              </a:spcBef>
              <a:buNone/>
            </a:pPr>
            <a:r>
              <a:rPr lang="en"/>
              <a:t>Made By: Nicole</a:t>
            </a:r>
          </a:p>
        </p:txBody>
      </p:sp>
      <p:sp>
        <p:nvSpPr>
          <p:cNvPr id="44" name="Shape 44"/>
          <p:cNvSpPr txBox="1"/>
          <p:nvPr/>
        </p:nvSpPr>
        <p:spPr>
          <a:xfrm>
            <a:off x="7704375" y="4510900"/>
            <a:ext cx="377399" cy="487499"/>
          </a:xfrm>
          <a:prstGeom prst="rect">
            <a:avLst/>
          </a:prstGeom>
          <a:noFill/>
          <a:ln>
            <a:noFill/>
          </a:ln>
        </p:spPr>
        <p:txBody>
          <a:bodyPr lIns="91425" tIns="91425" rIns="91425" bIns="91425" anchor="t" anchorCtr="0">
            <a:noAutofit/>
          </a:bodyPr>
          <a:lstStyle/>
          <a:p>
            <a:pPr lvl="0" rtl="0">
              <a:spcBef>
                <a:spcPts val="0"/>
              </a:spcBef>
              <a:buNone/>
            </a:pPr>
            <a:r>
              <a:rPr lang="en" sz="1800" b="1">
                <a:solidFill>
                  <a:schemeClr val="dk2"/>
                </a:solidFill>
              </a:rPr>
              <a:t>2</a:t>
            </a:r>
          </a:p>
        </p:txBody>
      </p:sp>
    </p:spTree>
  </p:cSld>
  <p:clrMapOvr>
    <a:masterClrMapping/>
  </p:clrMapOvr>
  <p:transition xmlns:p14="http://schemas.microsoft.com/office/powerpoint/2010/main" spd="slow">
    <p:cut/>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228"/>
        <p:cNvGrpSpPr/>
        <p:nvPr/>
      </p:nvGrpSpPr>
      <p:grpSpPr>
        <a:xfrm>
          <a:off x="0" y="0"/>
          <a:ext cx="0" cy="0"/>
          <a:chOff x="0" y="0"/>
          <a:chExt cx="0" cy="0"/>
        </a:xfrm>
      </p:grpSpPr>
      <p:sp>
        <p:nvSpPr>
          <p:cNvPr id="229" name="Shape 229"/>
          <p:cNvSpPr txBox="1">
            <a:spLocks noGrp="1"/>
          </p:cNvSpPr>
          <p:nvPr>
            <p:ph type="title"/>
          </p:nvPr>
        </p:nvSpPr>
        <p:spPr>
          <a:xfrm>
            <a:off x="457200" y="205978"/>
            <a:ext cx="8229600" cy="857400"/>
          </a:xfrm>
          <a:prstGeom prst="rect">
            <a:avLst/>
          </a:prstGeom>
        </p:spPr>
        <p:txBody>
          <a:bodyPr lIns="91425" tIns="91425" rIns="91425" bIns="91425" anchor="b" anchorCtr="0">
            <a:noAutofit/>
          </a:bodyPr>
          <a:lstStyle/>
          <a:p>
            <a:pPr>
              <a:spcBef>
                <a:spcPts val="0"/>
              </a:spcBef>
              <a:buNone/>
            </a:pPr>
            <a:r>
              <a:rPr lang="en"/>
              <a:t>Jupiter (largest planet)</a:t>
            </a:r>
          </a:p>
        </p:txBody>
      </p:sp>
      <p:sp>
        <p:nvSpPr>
          <p:cNvPr id="230" name="Shape 230"/>
          <p:cNvSpPr txBox="1">
            <a:spLocks noGrp="1"/>
          </p:cNvSpPr>
          <p:nvPr>
            <p:ph type="body" idx="1"/>
          </p:nvPr>
        </p:nvSpPr>
        <p:spPr>
          <a:xfrm>
            <a:off x="457200" y="1200150"/>
            <a:ext cx="8229600" cy="3725699"/>
          </a:xfrm>
          <a:prstGeom prst="rect">
            <a:avLst/>
          </a:prstGeom>
        </p:spPr>
        <p:txBody>
          <a:bodyPr lIns="91425" tIns="91425" rIns="91425" bIns="91425" anchor="t" anchorCtr="0">
            <a:noAutofit/>
          </a:bodyPr>
          <a:lstStyle/>
          <a:p>
            <a:pPr marL="457200" lvl="0" indent="-381000" rtl="0">
              <a:lnSpc>
                <a:spcPct val="120000"/>
              </a:lnSpc>
              <a:spcBef>
                <a:spcPts val="0"/>
              </a:spcBef>
              <a:buClr>
                <a:srgbClr val="FED47D"/>
              </a:buClr>
              <a:buSzPct val="100000"/>
              <a:buFont typeface="Arial"/>
              <a:buChar char="●"/>
            </a:pPr>
            <a:r>
              <a:rPr lang="en" sz="2400">
                <a:solidFill>
                  <a:srgbClr val="FED47D"/>
                </a:solidFill>
              </a:rPr>
              <a:t>Jupiter is big enough to hold 1300 Earths</a:t>
            </a:r>
          </a:p>
          <a:p>
            <a:pPr marL="457200" lvl="0" indent="-381000" rtl="0">
              <a:lnSpc>
                <a:spcPct val="120000"/>
              </a:lnSpc>
              <a:spcBef>
                <a:spcPts val="0"/>
              </a:spcBef>
              <a:buClr>
                <a:srgbClr val="FED47D"/>
              </a:buClr>
              <a:buSzPct val="100000"/>
              <a:buFont typeface="Arial"/>
              <a:buChar char="●"/>
            </a:pPr>
            <a:r>
              <a:rPr lang="en" sz="2400">
                <a:solidFill>
                  <a:srgbClr val="FED47D"/>
                </a:solidFill>
              </a:rPr>
              <a:t>Jupiter takes about 12 Earth years to orbit the sun.</a:t>
            </a:r>
          </a:p>
          <a:p>
            <a:pPr marL="457200" lvl="0" indent="-381000" rtl="0">
              <a:lnSpc>
                <a:spcPct val="120000"/>
              </a:lnSpc>
              <a:spcBef>
                <a:spcPts val="0"/>
              </a:spcBef>
              <a:buClr>
                <a:srgbClr val="FED47D"/>
              </a:buClr>
              <a:buSzPct val="100000"/>
              <a:buFont typeface="Arial"/>
              <a:buChar char="●"/>
            </a:pPr>
            <a:r>
              <a:rPr lang="en" sz="2400">
                <a:solidFill>
                  <a:srgbClr val="FED47D"/>
                </a:solidFill>
              </a:rPr>
              <a:t>Jupiters atmosphere contains clouds of hydrogen, helium, methane and ammonia.</a:t>
            </a:r>
          </a:p>
          <a:p>
            <a:pPr marL="457200" lvl="0" indent="-381000" rtl="0">
              <a:lnSpc>
                <a:spcPct val="115000"/>
              </a:lnSpc>
              <a:spcBef>
                <a:spcPts val="0"/>
              </a:spcBef>
              <a:buClr>
                <a:srgbClr val="FED47D"/>
              </a:buClr>
              <a:buSzPct val="100000"/>
              <a:buFont typeface="Arial"/>
              <a:buChar char="●"/>
            </a:pPr>
            <a:r>
              <a:rPr lang="en" sz="2400">
                <a:solidFill>
                  <a:srgbClr val="FED47D"/>
                </a:solidFill>
              </a:rPr>
              <a:t>In 1610, Galileo discovered the four largest of Jupiter’s 61 satellites, named Io, Europa, Ganymede, and Callisto</a:t>
            </a:r>
          </a:p>
          <a:p>
            <a:pPr>
              <a:spcBef>
                <a:spcPts val="0"/>
              </a:spcBef>
              <a:buNone/>
            </a:pPr>
            <a:endParaRPr/>
          </a:p>
        </p:txBody>
      </p:sp>
    </p:spTree>
  </p:cSld>
  <p:clrMapOvr>
    <a:masterClrMapping/>
  </p:clrMapOvr>
  <p:transition xmlns:p14="http://schemas.microsoft.com/office/powerpoint/2010/main" spd="slow">
    <p:cut/>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234"/>
        <p:cNvGrpSpPr/>
        <p:nvPr/>
      </p:nvGrpSpPr>
      <p:grpSpPr>
        <a:xfrm>
          <a:off x="0" y="0"/>
          <a:ext cx="0" cy="0"/>
          <a:chOff x="0" y="0"/>
          <a:chExt cx="0" cy="0"/>
        </a:xfrm>
      </p:grpSpPr>
      <p:sp>
        <p:nvSpPr>
          <p:cNvPr id="235" name="Shape 235"/>
          <p:cNvSpPr txBox="1">
            <a:spLocks noGrp="1"/>
          </p:cNvSpPr>
          <p:nvPr>
            <p:ph type="title"/>
          </p:nvPr>
        </p:nvSpPr>
        <p:spPr>
          <a:xfrm>
            <a:off x="457200" y="205978"/>
            <a:ext cx="8229600" cy="857400"/>
          </a:xfrm>
          <a:prstGeom prst="rect">
            <a:avLst/>
          </a:prstGeom>
        </p:spPr>
        <p:txBody>
          <a:bodyPr lIns="91425" tIns="91425" rIns="91425" bIns="91425" anchor="b" anchorCtr="0">
            <a:noAutofit/>
          </a:bodyPr>
          <a:lstStyle/>
          <a:p>
            <a:pPr>
              <a:spcBef>
                <a:spcPts val="0"/>
              </a:spcBef>
              <a:buNone/>
            </a:pPr>
            <a:r>
              <a:rPr lang="en"/>
              <a:t>All the gas giants have rings and satellites</a:t>
            </a:r>
          </a:p>
        </p:txBody>
      </p:sp>
      <p:sp>
        <p:nvSpPr>
          <p:cNvPr id="236" name="Shape 236"/>
          <p:cNvSpPr txBox="1">
            <a:spLocks noGrp="1"/>
          </p:cNvSpPr>
          <p:nvPr>
            <p:ph type="body" idx="1"/>
          </p:nvPr>
        </p:nvSpPr>
        <p:spPr>
          <a:xfrm>
            <a:off x="457200" y="1200150"/>
            <a:ext cx="8229600" cy="3725699"/>
          </a:xfrm>
          <a:prstGeom prst="rect">
            <a:avLst/>
          </a:prstGeom>
        </p:spPr>
        <p:txBody>
          <a:bodyPr lIns="91425" tIns="91425" rIns="91425" bIns="91425" anchor="t" anchorCtr="0">
            <a:noAutofit/>
          </a:bodyPr>
          <a:lstStyle/>
          <a:p>
            <a:pPr marL="457200" lvl="0" indent="-381000" rtl="0">
              <a:lnSpc>
                <a:spcPct val="120000"/>
              </a:lnSpc>
              <a:spcBef>
                <a:spcPts val="0"/>
              </a:spcBef>
              <a:buClr>
                <a:srgbClr val="FED47D"/>
              </a:buClr>
              <a:buSzPct val="100000"/>
              <a:buFont typeface="Arial"/>
              <a:buChar char="●"/>
            </a:pPr>
            <a:r>
              <a:rPr lang="en" sz="2400">
                <a:solidFill>
                  <a:srgbClr val="FED47D"/>
                </a:solidFill>
              </a:rPr>
              <a:t>The vast of Saturn’s rings were recognized in 1659.</a:t>
            </a:r>
          </a:p>
          <a:p>
            <a:pPr marL="457200" lvl="0" indent="-381000" rtl="0">
              <a:lnSpc>
                <a:spcPct val="120000"/>
              </a:lnSpc>
              <a:spcBef>
                <a:spcPts val="0"/>
              </a:spcBef>
              <a:buClr>
                <a:srgbClr val="FED47D"/>
              </a:buClr>
              <a:buSzPct val="100000"/>
              <a:buFont typeface="Arial"/>
              <a:buChar char="●"/>
            </a:pPr>
            <a:r>
              <a:rPr lang="en" sz="2400">
                <a:solidFill>
                  <a:srgbClr val="FED47D"/>
                </a:solidFill>
              </a:rPr>
              <a:t>Uranus’ rings were not discovered until 1977.</a:t>
            </a:r>
          </a:p>
          <a:p>
            <a:pPr marL="457200" lvl="0" indent="-381000" rtl="0">
              <a:lnSpc>
                <a:spcPct val="120000"/>
              </a:lnSpc>
              <a:spcBef>
                <a:spcPts val="0"/>
              </a:spcBef>
              <a:buClr>
                <a:srgbClr val="FED47D"/>
              </a:buClr>
              <a:buSzPct val="100000"/>
              <a:buFont typeface="Arial"/>
              <a:buChar char="●"/>
            </a:pPr>
            <a:r>
              <a:rPr lang="en" sz="2400">
                <a:solidFill>
                  <a:srgbClr val="FED47D"/>
                </a:solidFill>
              </a:rPr>
              <a:t>Jupiter contains 61 satellites</a:t>
            </a:r>
          </a:p>
          <a:p>
            <a:pPr marL="457200" lvl="0" indent="-381000" rtl="0">
              <a:lnSpc>
                <a:spcPct val="120000"/>
              </a:lnSpc>
              <a:spcBef>
                <a:spcPts val="0"/>
              </a:spcBef>
              <a:buClr>
                <a:srgbClr val="FED47D"/>
              </a:buClr>
              <a:buSzPct val="100000"/>
              <a:buFont typeface="Arial"/>
              <a:buChar char="●"/>
            </a:pPr>
            <a:r>
              <a:rPr lang="en" sz="2400">
                <a:solidFill>
                  <a:srgbClr val="FED47D"/>
                </a:solidFill>
              </a:rPr>
              <a:t>Saturn contains 31 satellites</a:t>
            </a:r>
          </a:p>
          <a:p>
            <a:pPr marL="457200" lvl="0" indent="-381000" rtl="0">
              <a:lnSpc>
                <a:spcPct val="120000"/>
              </a:lnSpc>
              <a:spcBef>
                <a:spcPts val="0"/>
              </a:spcBef>
              <a:buClr>
                <a:srgbClr val="FED47D"/>
              </a:buClr>
              <a:buSzPct val="100000"/>
              <a:buFont typeface="Arial"/>
              <a:buChar char="●"/>
            </a:pPr>
            <a:r>
              <a:rPr lang="en" sz="2400">
                <a:solidFill>
                  <a:srgbClr val="FED47D"/>
                </a:solidFill>
              </a:rPr>
              <a:t>Uranus contains 26 satellites</a:t>
            </a:r>
          </a:p>
          <a:p>
            <a:pPr marL="457200" lvl="0" indent="-381000" rtl="0">
              <a:lnSpc>
                <a:spcPct val="115000"/>
              </a:lnSpc>
              <a:spcBef>
                <a:spcPts val="0"/>
              </a:spcBef>
              <a:buClr>
                <a:srgbClr val="FED47D"/>
              </a:buClr>
              <a:buSzPct val="100000"/>
              <a:buFont typeface="Arial"/>
              <a:buChar char="●"/>
            </a:pPr>
            <a:r>
              <a:rPr lang="en" sz="2400">
                <a:solidFill>
                  <a:srgbClr val="FED47D"/>
                </a:solidFill>
              </a:rPr>
              <a:t>Neptune contains 13 satellites</a:t>
            </a:r>
          </a:p>
          <a:p>
            <a:pPr>
              <a:spcBef>
                <a:spcPts val="0"/>
              </a:spcBef>
              <a:buNone/>
            </a:pPr>
            <a:endParaRPr/>
          </a:p>
        </p:txBody>
      </p:sp>
    </p:spTree>
  </p:cSld>
  <p:clrMapOvr>
    <a:masterClrMapping/>
  </p:clrMapOvr>
  <p:transition xmlns:p14="http://schemas.microsoft.com/office/powerpoint/2010/main" spd="slow">
    <p:cut/>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240"/>
        <p:cNvGrpSpPr/>
        <p:nvPr/>
      </p:nvGrpSpPr>
      <p:grpSpPr>
        <a:xfrm>
          <a:off x="0" y="0"/>
          <a:ext cx="0" cy="0"/>
          <a:chOff x="0" y="0"/>
          <a:chExt cx="0" cy="0"/>
        </a:xfrm>
      </p:grpSpPr>
      <p:sp>
        <p:nvSpPr>
          <p:cNvPr id="241" name="Shape 241"/>
          <p:cNvSpPr txBox="1">
            <a:spLocks noGrp="1"/>
          </p:cNvSpPr>
          <p:nvPr>
            <p:ph type="body" idx="1"/>
          </p:nvPr>
        </p:nvSpPr>
        <p:spPr>
          <a:xfrm>
            <a:off x="457200" y="1423575"/>
            <a:ext cx="8229600" cy="3502200"/>
          </a:xfrm>
          <a:prstGeom prst="rect">
            <a:avLst/>
          </a:prstGeom>
        </p:spPr>
        <p:txBody>
          <a:bodyPr lIns="91425" tIns="91425" rIns="91425" bIns="91425" anchor="t" anchorCtr="0">
            <a:noAutofit/>
          </a:bodyPr>
          <a:lstStyle/>
          <a:p>
            <a:pPr marL="457200" lvl="0" indent="-342900" rtl="0">
              <a:lnSpc>
                <a:spcPct val="120000"/>
              </a:lnSpc>
              <a:spcBef>
                <a:spcPts val="0"/>
              </a:spcBef>
              <a:buClr>
                <a:srgbClr val="FED47D"/>
              </a:buClr>
              <a:buSzPct val="100000"/>
              <a:buFont typeface="Arial"/>
              <a:buChar char="●"/>
            </a:pPr>
            <a:r>
              <a:rPr lang="en" sz="1800">
                <a:solidFill>
                  <a:srgbClr val="FED47D"/>
                </a:solidFill>
              </a:rPr>
              <a:t>Saturn is 95 times the mass of the Earth and takes over 29 years to orbit the sun.</a:t>
            </a:r>
          </a:p>
          <a:p>
            <a:pPr marL="457200" lvl="0" indent="-342900" rtl="0">
              <a:lnSpc>
                <a:spcPct val="120000"/>
              </a:lnSpc>
              <a:spcBef>
                <a:spcPts val="0"/>
              </a:spcBef>
              <a:buClr>
                <a:srgbClr val="FED47D"/>
              </a:buClr>
              <a:buSzPct val="100000"/>
              <a:buFont typeface="Arial"/>
              <a:buChar char="●"/>
            </a:pPr>
            <a:r>
              <a:rPr lang="en" sz="1800">
                <a:solidFill>
                  <a:srgbClr val="FED47D"/>
                </a:solidFill>
              </a:rPr>
              <a:t>Saturn's rotation is 10.7 hours. It rotates fastest at the equator and slower near the poles.</a:t>
            </a:r>
          </a:p>
          <a:p>
            <a:pPr marL="457200" lvl="0" indent="-342900" rtl="0">
              <a:lnSpc>
                <a:spcPct val="120000"/>
              </a:lnSpc>
              <a:spcBef>
                <a:spcPts val="0"/>
              </a:spcBef>
              <a:buClr>
                <a:srgbClr val="FED47D"/>
              </a:buClr>
              <a:buSzPct val="100000"/>
              <a:buFont typeface="Arial"/>
              <a:buChar char="●"/>
            </a:pPr>
            <a:r>
              <a:rPr lang="en" sz="1800">
                <a:solidFill>
                  <a:srgbClr val="FED47D"/>
                </a:solidFill>
              </a:rPr>
              <a:t>It's rings is made up of tiny particles of dust, rock, and ice.</a:t>
            </a:r>
          </a:p>
          <a:p>
            <a:pPr marL="457200" lvl="0" indent="-342900" rtl="0">
              <a:lnSpc>
                <a:spcPct val="120000"/>
              </a:lnSpc>
              <a:spcBef>
                <a:spcPts val="0"/>
              </a:spcBef>
              <a:buClr>
                <a:srgbClr val="FED47D"/>
              </a:buClr>
              <a:buSzPct val="100000"/>
              <a:buFont typeface="Arial"/>
              <a:buChar char="●"/>
            </a:pPr>
            <a:r>
              <a:rPr lang="en" sz="1800">
                <a:solidFill>
                  <a:srgbClr val="FED47D"/>
                </a:solidFill>
              </a:rPr>
              <a:t>Many rings are 10 to 20 m thick.</a:t>
            </a:r>
          </a:p>
          <a:p>
            <a:pPr marL="457200" lvl="0" indent="-342900" rtl="0">
              <a:lnSpc>
                <a:spcPct val="120000"/>
              </a:lnSpc>
              <a:spcBef>
                <a:spcPts val="0"/>
              </a:spcBef>
              <a:buClr>
                <a:srgbClr val="FED47D"/>
              </a:buClr>
              <a:buSzPct val="100000"/>
              <a:buFont typeface="Arial"/>
              <a:buChar char="●"/>
            </a:pPr>
            <a:r>
              <a:rPr lang="en" sz="1800">
                <a:solidFill>
                  <a:srgbClr val="FED47D"/>
                </a:solidFill>
              </a:rPr>
              <a:t>Competing gravitational forces from Saturn and a it's many satellites hold the particles in place.</a:t>
            </a:r>
          </a:p>
          <a:p>
            <a:pPr>
              <a:spcBef>
                <a:spcPts val="0"/>
              </a:spcBef>
              <a:buNone/>
            </a:pPr>
            <a:endParaRPr/>
          </a:p>
        </p:txBody>
      </p:sp>
      <p:sp>
        <p:nvSpPr>
          <p:cNvPr id="242" name="Shape 242"/>
          <p:cNvSpPr txBox="1"/>
          <p:nvPr/>
        </p:nvSpPr>
        <p:spPr>
          <a:xfrm>
            <a:off x="300125" y="247375"/>
            <a:ext cx="8229600" cy="1260300"/>
          </a:xfrm>
          <a:prstGeom prst="rect">
            <a:avLst/>
          </a:prstGeom>
          <a:noFill/>
          <a:ln>
            <a:noFill/>
          </a:ln>
        </p:spPr>
        <p:txBody>
          <a:bodyPr lIns="91425" tIns="91425" rIns="91425" bIns="91425" anchor="t" anchorCtr="0">
            <a:noAutofit/>
          </a:bodyPr>
          <a:lstStyle/>
          <a:p>
            <a:pPr>
              <a:spcBef>
                <a:spcPts val="0"/>
              </a:spcBef>
              <a:buNone/>
            </a:pPr>
            <a:r>
              <a:rPr lang="en" sz="3600" b="1">
                <a:solidFill>
                  <a:srgbClr val="FF7500"/>
                </a:solidFill>
              </a:rPr>
              <a:t>Saturn has the most extensive ring system</a:t>
            </a:r>
          </a:p>
        </p:txBody>
      </p:sp>
    </p:spTree>
  </p:cSld>
  <p:clrMapOvr>
    <a:masterClrMapping/>
  </p:clrMapOvr>
  <p:transition xmlns:p14="http://schemas.microsoft.com/office/powerpoint/2010/main" spd="slow">
    <p:cut/>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246"/>
        <p:cNvGrpSpPr/>
        <p:nvPr/>
      </p:nvGrpSpPr>
      <p:grpSpPr>
        <a:xfrm>
          <a:off x="0" y="0"/>
          <a:ext cx="0" cy="0"/>
          <a:chOff x="0" y="0"/>
          <a:chExt cx="0" cy="0"/>
        </a:xfrm>
      </p:grpSpPr>
      <p:sp>
        <p:nvSpPr>
          <p:cNvPr id="247" name="Shape 247"/>
          <p:cNvSpPr txBox="1">
            <a:spLocks noGrp="1"/>
          </p:cNvSpPr>
          <p:nvPr>
            <p:ph type="title"/>
          </p:nvPr>
        </p:nvSpPr>
        <p:spPr>
          <a:xfrm>
            <a:off x="457200" y="205978"/>
            <a:ext cx="8229600" cy="857400"/>
          </a:xfrm>
          <a:prstGeom prst="rect">
            <a:avLst/>
          </a:prstGeom>
        </p:spPr>
        <p:txBody>
          <a:bodyPr lIns="91425" tIns="91425" rIns="91425" bIns="91425" anchor="b" anchorCtr="0">
            <a:noAutofit/>
          </a:bodyPr>
          <a:lstStyle/>
          <a:p>
            <a:pPr>
              <a:spcBef>
                <a:spcPts val="0"/>
              </a:spcBef>
              <a:buNone/>
            </a:pPr>
            <a:r>
              <a:rPr lang="en">
                <a:solidFill>
                  <a:srgbClr val="FF7500"/>
                </a:solidFill>
              </a:rPr>
              <a:t>Uranus and neptune are blue giants</a:t>
            </a:r>
          </a:p>
        </p:txBody>
      </p:sp>
      <p:sp>
        <p:nvSpPr>
          <p:cNvPr id="248" name="Shape 248"/>
          <p:cNvSpPr txBox="1">
            <a:spLocks noGrp="1"/>
          </p:cNvSpPr>
          <p:nvPr>
            <p:ph type="body" idx="1"/>
          </p:nvPr>
        </p:nvSpPr>
        <p:spPr>
          <a:xfrm>
            <a:off x="457200" y="1200150"/>
            <a:ext cx="8229600" cy="3725699"/>
          </a:xfrm>
          <a:prstGeom prst="rect">
            <a:avLst/>
          </a:prstGeom>
        </p:spPr>
        <p:txBody>
          <a:bodyPr lIns="91425" tIns="91425" rIns="91425" bIns="91425" anchor="t" anchorCtr="0">
            <a:noAutofit/>
          </a:bodyPr>
          <a:lstStyle/>
          <a:p>
            <a:pPr marL="457200" lvl="0" indent="-342900" rtl="0">
              <a:lnSpc>
                <a:spcPct val="120000"/>
              </a:lnSpc>
              <a:spcBef>
                <a:spcPts val="0"/>
              </a:spcBef>
              <a:buClr>
                <a:srgbClr val="000000"/>
              </a:buClr>
              <a:buSzPct val="100000"/>
              <a:buFont typeface="Arial"/>
              <a:buChar char="●"/>
            </a:pPr>
            <a:r>
              <a:rPr lang="en" sz="1800"/>
              <a:t>The two planets are similar to each other in size and color</a:t>
            </a:r>
          </a:p>
          <a:p>
            <a:pPr marL="457200" lvl="0" indent="-342900" rtl="0">
              <a:lnSpc>
                <a:spcPct val="120000"/>
              </a:lnSpc>
              <a:spcBef>
                <a:spcPts val="0"/>
              </a:spcBef>
              <a:buClr>
                <a:srgbClr val="000000"/>
              </a:buClr>
              <a:buSzPct val="100000"/>
              <a:buFont typeface="Arial"/>
              <a:buChar char="●"/>
            </a:pPr>
            <a:r>
              <a:rPr lang="en" sz="1800"/>
              <a:t>The are large enough to hold thick,gaseous atmospheres composed of hydrogen,helium and methane.</a:t>
            </a:r>
          </a:p>
          <a:p>
            <a:pPr marL="457200" lvl="0" indent="-342900" rtl="0">
              <a:lnSpc>
                <a:spcPct val="120000"/>
              </a:lnSpc>
              <a:spcBef>
                <a:spcPts val="0"/>
              </a:spcBef>
              <a:buClr>
                <a:srgbClr val="000000"/>
              </a:buClr>
              <a:buSzPct val="100000"/>
              <a:buFont typeface="Arial"/>
              <a:buChar char="●"/>
            </a:pPr>
            <a:r>
              <a:rPr lang="en" sz="1800"/>
              <a:t>Methane give the planets the bluish color</a:t>
            </a:r>
          </a:p>
          <a:p>
            <a:pPr marL="457200" lvl="0" indent="-342900" rtl="0">
              <a:lnSpc>
                <a:spcPct val="120000"/>
              </a:lnSpc>
              <a:spcBef>
                <a:spcPts val="0"/>
              </a:spcBef>
              <a:buClr>
                <a:srgbClr val="000000"/>
              </a:buClr>
              <a:buSzPct val="100000"/>
              <a:buFont typeface="Arial"/>
              <a:buChar char="●"/>
            </a:pPr>
            <a:r>
              <a:rPr lang="en" sz="1800"/>
              <a:t>William Herschel discovered Uranus by accident in 1781.</a:t>
            </a:r>
          </a:p>
          <a:p>
            <a:pPr marL="457200" lvl="0" indent="-381000" rtl="0">
              <a:lnSpc>
                <a:spcPct val="120000"/>
              </a:lnSpc>
              <a:spcBef>
                <a:spcPts val="0"/>
              </a:spcBef>
              <a:buClr>
                <a:srgbClr val="FFFFFF"/>
              </a:buClr>
              <a:buSzPct val="133333"/>
              <a:buFont typeface="Arial"/>
              <a:buChar char="●"/>
            </a:pPr>
            <a:r>
              <a:rPr lang="en" sz="1800"/>
              <a:t>Uranus is 14 of earth’s mass and it takes 84 y to orbit the sun       </a:t>
            </a:r>
            <a:r>
              <a:rPr lang="en" sz="2400">
                <a:solidFill>
                  <a:srgbClr val="FFFFFF"/>
                </a:solidFill>
              </a:rPr>
              <a:t>                                                          pg.644</a:t>
            </a:r>
          </a:p>
          <a:p>
            <a:pPr lvl="0" rtl="0">
              <a:lnSpc>
                <a:spcPct val="115000"/>
              </a:lnSpc>
              <a:spcBef>
                <a:spcPts val="0"/>
              </a:spcBef>
              <a:buClr>
                <a:schemeClr val="dk1"/>
              </a:buClr>
              <a:buFont typeface="Arial"/>
              <a:buNone/>
            </a:pPr>
            <a:endParaRPr sz="2400">
              <a:solidFill>
                <a:srgbClr val="FFFFFF"/>
              </a:solidFill>
            </a:endParaRPr>
          </a:p>
          <a:p>
            <a:pPr>
              <a:spcBef>
                <a:spcPts val="0"/>
              </a:spcBef>
              <a:buNone/>
            </a:pPr>
            <a:endParaRPr/>
          </a:p>
        </p:txBody>
      </p:sp>
    </p:spTree>
  </p:cSld>
  <p:clrMapOvr>
    <a:masterClrMapping/>
  </p:clrMapOvr>
  <p:transition xmlns:p14="http://schemas.microsoft.com/office/powerpoint/2010/main" spd="slow">
    <p:cut/>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252"/>
        <p:cNvGrpSpPr/>
        <p:nvPr/>
      </p:nvGrpSpPr>
      <p:grpSpPr>
        <a:xfrm>
          <a:off x="0" y="0"/>
          <a:ext cx="0" cy="0"/>
          <a:chOff x="0" y="0"/>
          <a:chExt cx="0" cy="0"/>
        </a:xfrm>
      </p:grpSpPr>
      <p:sp>
        <p:nvSpPr>
          <p:cNvPr id="253" name="Shape 253"/>
          <p:cNvSpPr txBox="1">
            <a:spLocks noGrp="1"/>
          </p:cNvSpPr>
          <p:nvPr>
            <p:ph type="title"/>
          </p:nvPr>
        </p:nvSpPr>
        <p:spPr>
          <a:xfrm>
            <a:off x="457200" y="205978"/>
            <a:ext cx="8229600" cy="857400"/>
          </a:xfrm>
          <a:prstGeom prst="rect">
            <a:avLst/>
          </a:prstGeom>
        </p:spPr>
        <p:txBody>
          <a:bodyPr lIns="91425" tIns="91425" rIns="91425" bIns="91425" anchor="b" anchorCtr="0">
            <a:noAutofit/>
          </a:bodyPr>
          <a:lstStyle/>
          <a:p>
            <a:pPr>
              <a:spcBef>
                <a:spcPts val="0"/>
              </a:spcBef>
              <a:buNone/>
            </a:pPr>
            <a:r>
              <a:rPr lang="en" sz="3000"/>
              <a:t>Pluto--the oddball (no longer a planet)</a:t>
            </a:r>
          </a:p>
        </p:txBody>
      </p:sp>
      <p:sp>
        <p:nvSpPr>
          <p:cNvPr id="254" name="Shape 254"/>
          <p:cNvSpPr txBox="1">
            <a:spLocks noGrp="1"/>
          </p:cNvSpPr>
          <p:nvPr>
            <p:ph type="body" idx="1"/>
          </p:nvPr>
        </p:nvSpPr>
        <p:spPr>
          <a:xfrm>
            <a:off x="457200" y="1200150"/>
            <a:ext cx="8229600" cy="3725699"/>
          </a:xfrm>
          <a:prstGeom prst="rect">
            <a:avLst/>
          </a:prstGeom>
        </p:spPr>
        <p:txBody>
          <a:bodyPr lIns="91425" tIns="91425" rIns="91425" bIns="91425" anchor="t" anchorCtr="0">
            <a:noAutofit/>
          </a:bodyPr>
          <a:lstStyle/>
          <a:p>
            <a:pPr marL="457200" lvl="0" indent="-342900" rtl="0">
              <a:lnSpc>
                <a:spcPct val="120000"/>
              </a:lnSpc>
              <a:spcBef>
                <a:spcPts val="0"/>
              </a:spcBef>
              <a:buClr>
                <a:srgbClr val="FED47D"/>
              </a:buClr>
              <a:buSzPct val="100000"/>
              <a:buFont typeface="Arial"/>
              <a:buChar char="●"/>
            </a:pPr>
            <a:r>
              <a:rPr lang="en" sz="1800">
                <a:solidFill>
                  <a:srgbClr val="FED47D"/>
                </a:solidFill>
              </a:rPr>
              <a:t>Percival Lowell used fluctuation in neptune’s orbit to predict another planet</a:t>
            </a:r>
          </a:p>
          <a:p>
            <a:pPr marL="457200" lvl="0" indent="-342900" rtl="0">
              <a:lnSpc>
                <a:spcPct val="120000"/>
              </a:lnSpc>
              <a:spcBef>
                <a:spcPts val="0"/>
              </a:spcBef>
              <a:buClr>
                <a:srgbClr val="FED47D"/>
              </a:buClr>
              <a:buSzPct val="100000"/>
              <a:buFont typeface="Arial"/>
              <a:buChar char="●"/>
            </a:pPr>
            <a:r>
              <a:rPr lang="en" sz="1800">
                <a:solidFill>
                  <a:srgbClr val="FED47D"/>
                </a:solidFill>
              </a:rPr>
              <a:t>In 1930 Clyde Tombaugh found a planet close to his prediction called pluto.</a:t>
            </a:r>
          </a:p>
          <a:p>
            <a:pPr marL="457200" lvl="0" indent="-342900" rtl="0">
              <a:lnSpc>
                <a:spcPct val="120000"/>
              </a:lnSpc>
              <a:spcBef>
                <a:spcPts val="0"/>
              </a:spcBef>
              <a:buClr>
                <a:srgbClr val="FED47D"/>
              </a:buClr>
              <a:buSzPct val="100000"/>
              <a:buFont typeface="Arial"/>
              <a:buChar char="●"/>
            </a:pPr>
            <a:r>
              <a:rPr lang="en" sz="1800">
                <a:solidFill>
                  <a:srgbClr val="FED47D"/>
                </a:solidFill>
              </a:rPr>
              <a:t>Pluto’ s satellite,  Charon-- not like other planets</a:t>
            </a:r>
          </a:p>
          <a:p>
            <a:pPr marL="457200" lvl="0" indent="-342900" rtl="0">
              <a:lnSpc>
                <a:spcPct val="120000"/>
              </a:lnSpc>
              <a:spcBef>
                <a:spcPts val="0"/>
              </a:spcBef>
              <a:buClr>
                <a:srgbClr val="FED47D"/>
              </a:buClr>
              <a:buSzPct val="100000"/>
              <a:buFont typeface="Arial"/>
              <a:buChar char="●"/>
            </a:pPr>
            <a:r>
              <a:rPr lang="en" sz="1800">
                <a:solidFill>
                  <a:srgbClr val="FED47D"/>
                </a:solidFill>
              </a:rPr>
              <a:t>Some scientists believed that Pluto was captured by gravity of the sun.</a:t>
            </a:r>
          </a:p>
          <a:p>
            <a:pPr marL="457200" lvl="0" indent="-342900" rtl="0">
              <a:lnSpc>
                <a:spcPct val="120000"/>
              </a:lnSpc>
              <a:spcBef>
                <a:spcPts val="0"/>
              </a:spcBef>
              <a:buClr>
                <a:srgbClr val="FED47D"/>
              </a:buClr>
              <a:buSzPct val="100000"/>
              <a:buFont typeface="Arial"/>
              <a:buChar char="●"/>
            </a:pPr>
            <a:r>
              <a:rPr lang="en" sz="1800">
                <a:solidFill>
                  <a:srgbClr val="FED47D"/>
                </a:solidFill>
              </a:rPr>
              <a:t>It takes 248 y to complete one orbit.</a:t>
            </a:r>
          </a:p>
          <a:p>
            <a:pPr marL="457200" lvl="0" indent="-387350" rtl="0">
              <a:lnSpc>
                <a:spcPct val="120000"/>
              </a:lnSpc>
              <a:spcBef>
                <a:spcPts val="0"/>
              </a:spcBef>
              <a:buClr>
                <a:srgbClr val="FED47D"/>
              </a:buClr>
              <a:buSzPct val="138888"/>
              <a:buFont typeface="Arial"/>
              <a:buChar char="●"/>
            </a:pPr>
            <a:r>
              <a:rPr lang="en" sz="1800">
                <a:solidFill>
                  <a:srgbClr val="FED47D"/>
                </a:solidFill>
              </a:rPr>
              <a:t>Its mass is only 0.002 of earth’s mass</a:t>
            </a:r>
            <a:r>
              <a:rPr lang="en" sz="2500">
                <a:solidFill>
                  <a:srgbClr val="FED47D"/>
                </a:solidFill>
              </a:rPr>
              <a:t>             pg.645</a:t>
            </a:r>
          </a:p>
          <a:p>
            <a:pPr>
              <a:spcBef>
                <a:spcPts val="0"/>
              </a:spcBef>
              <a:buNone/>
            </a:pPr>
            <a:r>
              <a:rPr lang="en" u="sng">
                <a:solidFill>
                  <a:srgbClr val="FF7500"/>
                </a:solidFill>
                <a:hlinkClick r:id="rId3"/>
              </a:rPr>
              <a:t>https://www.youtube.com/watch?v=SCiQjJ2Jg1E</a:t>
            </a:r>
          </a:p>
        </p:txBody>
      </p:sp>
    </p:spTree>
  </p:cSld>
  <p:clrMapOvr>
    <a:masterClrMapping/>
  </p:clrMapOvr>
  <p:transition xmlns:p14="http://schemas.microsoft.com/office/powerpoint/2010/main" spd="slow">
    <p:cut/>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258"/>
        <p:cNvGrpSpPr/>
        <p:nvPr/>
      </p:nvGrpSpPr>
      <p:grpSpPr>
        <a:xfrm>
          <a:off x="0" y="0"/>
          <a:ext cx="0" cy="0"/>
          <a:chOff x="0" y="0"/>
          <a:chExt cx="0" cy="0"/>
        </a:xfrm>
      </p:grpSpPr>
      <p:sp>
        <p:nvSpPr>
          <p:cNvPr id="259" name="Shape 259"/>
          <p:cNvSpPr txBox="1">
            <a:spLocks noGrp="1"/>
          </p:cNvSpPr>
          <p:nvPr>
            <p:ph type="body" idx="1"/>
          </p:nvPr>
        </p:nvSpPr>
        <p:spPr>
          <a:xfrm>
            <a:off x="457200" y="1200150"/>
            <a:ext cx="8229600" cy="3725699"/>
          </a:xfrm>
          <a:prstGeom prst="rect">
            <a:avLst/>
          </a:prstGeom>
        </p:spPr>
        <p:txBody>
          <a:bodyPr lIns="91425" tIns="91425" rIns="91425" bIns="91425" anchor="t" anchorCtr="0">
            <a:noAutofit/>
          </a:bodyPr>
          <a:lstStyle/>
          <a:p>
            <a:pPr marL="457200" lvl="0" indent="-419100" rtl="0">
              <a:lnSpc>
                <a:spcPct val="120000"/>
              </a:lnSpc>
              <a:spcBef>
                <a:spcPts val="0"/>
              </a:spcBef>
              <a:buClr>
                <a:srgbClr val="FED47D"/>
              </a:buClr>
              <a:buSzPct val="100000"/>
              <a:buFont typeface="Arial"/>
              <a:buChar char="●"/>
            </a:pPr>
            <a:r>
              <a:rPr lang="en">
                <a:solidFill>
                  <a:srgbClr val="FED47D"/>
                </a:solidFill>
              </a:rPr>
              <a:t>Is Earth apart of the gas giants?</a:t>
            </a:r>
          </a:p>
          <a:p>
            <a:pPr marL="457200" lvl="0" indent="-419100" rtl="0">
              <a:lnSpc>
                <a:spcPct val="120000"/>
              </a:lnSpc>
              <a:spcBef>
                <a:spcPts val="0"/>
              </a:spcBef>
              <a:buClr>
                <a:srgbClr val="FED47D"/>
              </a:buClr>
              <a:buSzPct val="100000"/>
              <a:buFont typeface="Arial"/>
              <a:buChar char="●"/>
            </a:pPr>
            <a:r>
              <a:rPr lang="en">
                <a:solidFill>
                  <a:srgbClr val="FED47D"/>
                </a:solidFill>
              </a:rPr>
              <a:t>Is Jupiter the second largest planet in the solar system?</a:t>
            </a:r>
          </a:p>
          <a:p>
            <a:pPr marL="457200" lvl="0" indent="-419100" rtl="0">
              <a:lnSpc>
                <a:spcPct val="120000"/>
              </a:lnSpc>
              <a:spcBef>
                <a:spcPts val="0"/>
              </a:spcBef>
              <a:buClr>
                <a:srgbClr val="FED47D"/>
              </a:buClr>
              <a:buSzPct val="100000"/>
              <a:buFont typeface="Arial"/>
              <a:buChar char="●"/>
            </a:pPr>
            <a:r>
              <a:rPr lang="en">
                <a:solidFill>
                  <a:srgbClr val="FED47D"/>
                </a:solidFill>
              </a:rPr>
              <a:t>Do all gas giant planets have rings and satellites?</a:t>
            </a:r>
          </a:p>
          <a:p>
            <a:pPr marL="457200" lvl="0" indent="-419100" rtl="0">
              <a:lnSpc>
                <a:spcPct val="115000"/>
              </a:lnSpc>
              <a:spcBef>
                <a:spcPts val="0"/>
              </a:spcBef>
              <a:buClr>
                <a:srgbClr val="FED47D"/>
              </a:buClr>
              <a:buSzPct val="100000"/>
              <a:buFont typeface="Arial"/>
              <a:buChar char="●"/>
            </a:pPr>
            <a:r>
              <a:rPr lang="en">
                <a:solidFill>
                  <a:srgbClr val="FED47D"/>
                </a:solidFill>
              </a:rPr>
              <a:t>Is Uranus and Neptune considered blue giants?</a:t>
            </a:r>
          </a:p>
          <a:p>
            <a:pPr>
              <a:spcBef>
                <a:spcPts val="0"/>
              </a:spcBef>
              <a:buNone/>
            </a:pPr>
            <a:endParaRPr/>
          </a:p>
        </p:txBody>
      </p:sp>
      <p:sp>
        <p:nvSpPr>
          <p:cNvPr id="260" name="Shape 260"/>
          <p:cNvSpPr txBox="1">
            <a:spLocks noGrp="1"/>
          </p:cNvSpPr>
          <p:nvPr>
            <p:ph type="title"/>
          </p:nvPr>
        </p:nvSpPr>
        <p:spPr>
          <a:xfrm>
            <a:off x="457200" y="205978"/>
            <a:ext cx="8229600" cy="857400"/>
          </a:xfrm>
          <a:prstGeom prst="rect">
            <a:avLst/>
          </a:prstGeom>
        </p:spPr>
        <p:txBody>
          <a:bodyPr lIns="91425" tIns="91425" rIns="91425" bIns="91425" anchor="b" anchorCtr="0">
            <a:noAutofit/>
          </a:bodyPr>
          <a:lstStyle/>
          <a:p>
            <a:pPr lvl="0" rtl="0">
              <a:spcBef>
                <a:spcPts val="0"/>
              </a:spcBef>
              <a:buNone/>
            </a:pPr>
            <a:r>
              <a:rPr lang="en"/>
              <a:t>Quiz (T/F)</a:t>
            </a:r>
          </a:p>
        </p:txBody>
      </p:sp>
    </p:spTree>
  </p:cSld>
  <p:clrMapOvr>
    <a:masterClrMapping/>
  </p:clrMapOvr>
  <p:transition xmlns:p14="http://schemas.microsoft.com/office/powerpoint/2010/main" spd="slow">
    <p:cut/>
  </p:transition>
</p:sld>
</file>

<file path=ppt/slides/slide36.xml><?xml version="1.0" encoding="utf-8"?>
<p:sld xmlns:a="http://schemas.openxmlformats.org/drawingml/2006/main" xmlns:r="http://schemas.openxmlformats.org/officeDocument/2006/relationships" xmlns:p="http://schemas.openxmlformats.org/presentationml/2006/main">
  <p:cSld>
    <p:bg>
      <p:bgPr>
        <a:solidFill>
          <a:srgbClr val="A4C2F4"/>
        </a:solidFill>
        <a:effectLst/>
      </p:bgPr>
    </p:bg>
    <p:spTree>
      <p:nvGrpSpPr>
        <p:cNvPr id="1" name="Shape 264"/>
        <p:cNvGrpSpPr/>
        <p:nvPr/>
      </p:nvGrpSpPr>
      <p:grpSpPr>
        <a:xfrm>
          <a:off x="0" y="0"/>
          <a:ext cx="0" cy="0"/>
          <a:chOff x="0" y="0"/>
          <a:chExt cx="0" cy="0"/>
        </a:xfrm>
      </p:grpSpPr>
      <p:sp>
        <p:nvSpPr>
          <p:cNvPr id="265" name="Shape 265"/>
          <p:cNvSpPr txBox="1">
            <a:spLocks noGrp="1"/>
          </p:cNvSpPr>
          <p:nvPr>
            <p:ph type="title"/>
          </p:nvPr>
        </p:nvSpPr>
        <p:spPr>
          <a:xfrm>
            <a:off x="457200" y="205978"/>
            <a:ext cx="8229600" cy="857400"/>
          </a:xfrm>
          <a:prstGeom prst="rect">
            <a:avLst/>
          </a:prstGeom>
        </p:spPr>
        <p:txBody>
          <a:bodyPr lIns="91425" tIns="91425" rIns="91425" bIns="91425" anchor="b" anchorCtr="0">
            <a:noAutofit/>
          </a:bodyPr>
          <a:lstStyle/>
          <a:p>
            <a:pPr>
              <a:spcBef>
                <a:spcPts val="0"/>
              </a:spcBef>
              <a:buNone/>
            </a:pPr>
            <a:r>
              <a:rPr lang="en">
                <a:latin typeface="Times New Roman"/>
                <a:ea typeface="Times New Roman"/>
                <a:cs typeface="Times New Roman"/>
                <a:sym typeface="Times New Roman"/>
              </a:rPr>
              <a:t>Origin of the Solar System</a:t>
            </a:r>
          </a:p>
        </p:txBody>
      </p:sp>
      <p:sp>
        <p:nvSpPr>
          <p:cNvPr id="266" name="Shape 266"/>
          <p:cNvSpPr txBox="1">
            <a:spLocks noGrp="1"/>
          </p:cNvSpPr>
          <p:nvPr>
            <p:ph type="body" idx="1"/>
          </p:nvPr>
        </p:nvSpPr>
        <p:spPr>
          <a:xfrm>
            <a:off x="457200" y="1014900"/>
            <a:ext cx="8229600" cy="3910799"/>
          </a:xfrm>
          <a:prstGeom prst="rect">
            <a:avLst/>
          </a:prstGeom>
        </p:spPr>
        <p:txBody>
          <a:bodyPr lIns="91425" tIns="91425" rIns="91425" bIns="91425" anchor="t" anchorCtr="0">
            <a:noAutofit/>
          </a:bodyPr>
          <a:lstStyle/>
          <a:p>
            <a:pPr rtl="0">
              <a:spcBef>
                <a:spcPts val="0"/>
              </a:spcBef>
              <a:buNone/>
            </a:pPr>
            <a:r>
              <a:rPr lang="en" sz="2400">
                <a:latin typeface="Times New Roman"/>
                <a:ea typeface="Times New Roman"/>
                <a:cs typeface="Times New Roman"/>
                <a:sym typeface="Times New Roman"/>
              </a:rPr>
              <a:t>Historians believed that many ancient astronomers watched the change in the sky. Some ancient people told stories about the movements of stars. Then as time moved on, tools for mathematics were used to make models of observation for astronomy-like objects. This caused the ancient people curiosity to grow and make them wonder about the universe and the creation of the Scientific Method.</a:t>
            </a:r>
          </a:p>
          <a:p>
            <a:pPr>
              <a:spcBef>
                <a:spcPts val="0"/>
              </a:spcBef>
              <a:buNone/>
            </a:pPr>
            <a:r>
              <a:rPr lang="en" sz="2400">
                <a:latin typeface="Times New Roman"/>
                <a:ea typeface="Times New Roman"/>
                <a:cs typeface="Times New Roman"/>
                <a:sym typeface="Times New Roman"/>
              </a:rPr>
              <a:t>Ch.19 pg.646</a:t>
            </a:r>
          </a:p>
        </p:txBody>
      </p:sp>
    </p:spTree>
  </p:cSld>
  <p:clrMapOvr>
    <a:masterClrMapping/>
  </p:clrMapOvr>
  <p:transition xmlns:p14="http://schemas.microsoft.com/office/powerpoint/2010/main" spd="slow">
    <p:cut/>
  </p:transition>
</p:sld>
</file>

<file path=ppt/slides/slide37.xml><?xml version="1.0" encoding="utf-8"?>
<p:sld xmlns:a="http://schemas.openxmlformats.org/drawingml/2006/main" xmlns:r="http://schemas.openxmlformats.org/officeDocument/2006/relationships" xmlns:p="http://schemas.openxmlformats.org/presentationml/2006/main">
  <p:cSld>
    <p:bg>
      <p:bgPr>
        <a:solidFill>
          <a:srgbClr val="A4C2F4"/>
        </a:solidFill>
        <a:effectLst/>
      </p:bgPr>
    </p:bg>
    <p:spTree>
      <p:nvGrpSpPr>
        <p:cNvPr id="1" name="Shape 270"/>
        <p:cNvGrpSpPr/>
        <p:nvPr/>
      </p:nvGrpSpPr>
      <p:grpSpPr>
        <a:xfrm>
          <a:off x="0" y="0"/>
          <a:ext cx="0" cy="0"/>
          <a:chOff x="0" y="0"/>
          <a:chExt cx="0" cy="0"/>
        </a:xfrm>
      </p:grpSpPr>
      <p:sp>
        <p:nvSpPr>
          <p:cNvPr id="271" name="Shape 271"/>
          <p:cNvSpPr txBox="1">
            <a:spLocks noGrp="1"/>
          </p:cNvSpPr>
          <p:nvPr>
            <p:ph type="title"/>
          </p:nvPr>
        </p:nvSpPr>
        <p:spPr>
          <a:xfrm>
            <a:off x="914400" y="213228"/>
            <a:ext cx="8229600" cy="857400"/>
          </a:xfrm>
          <a:prstGeom prst="rect">
            <a:avLst/>
          </a:prstGeom>
        </p:spPr>
        <p:txBody>
          <a:bodyPr lIns="91425" tIns="91425" rIns="91425" bIns="91425" anchor="b" anchorCtr="0">
            <a:noAutofit/>
          </a:bodyPr>
          <a:lstStyle/>
          <a:p>
            <a:pPr>
              <a:spcBef>
                <a:spcPts val="0"/>
              </a:spcBef>
              <a:buNone/>
            </a:pPr>
            <a:r>
              <a:rPr lang="en">
                <a:latin typeface="Times New Roman"/>
                <a:ea typeface="Times New Roman"/>
                <a:cs typeface="Times New Roman"/>
                <a:sym typeface="Times New Roman"/>
              </a:rPr>
              <a:t>Models of the Solar System Pg. 647</a:t>
            </a:r>
          </a:p>
        </p:txBody>
      </p:sp>
      <p:sp>
        <p:nvSpPr>
          <p:cNvPr id="272" name="Shape 272"/>
          <p:cNvSpPr txBox="1">
            <a:spLocks noGrp="1"/>
          </p:cNvSpPr>
          <p:nvPr>
            <p:ph type="body" idx="1"/>
          </p:nvPr>
        </p:nvSpPr>
        <p:spPr>
          <a:xfrm>
            <a:off x="370150" y="1114150"/>
            <a:ext cx="8229600" cy="3725699"/>
          </a:xfrm>
          <a:prstGeom prst="rect">
            <a:avLst/>
          </a:prstGeom>
        </p:spPr>
        <p:txBody>
          <a:bodyPr lIns="91425" tIns="91425" rIns="91425" bIns="91425" anchor="t" anchorCtr="0">
            <a:noAutofit/>
          </a:bodyPr>
          <a:lstStyle/>
          <a:p>
            <a:pPr marL="457200" lvl="0" indent="-355600" rtl="0">
              <a:spcBef>
                <a:spcPts val="0"/>
              </a:spcBef>
              <a:buClr>
                <a:srgbClr val="000000"/>
              </a:buClr>
              <a:buSzPct val="100000"/>
              <a:buFont typeface="Times New Roman"/>
              <a:buAutoNum type="arabicPeriod"/>
            </a:pPr>
            <a:r>
              <a:rPr lang="en" sz="2000">
                <a:latin typeface="Times New Roman"/>
                <a:ea typeface="Times New Roman"/>
                <a:cs typeface="Times New Roman"/>
                <a:sym typeface="Times New Roman"/>
              </a:rPr>
              <a:t>The first model of the solar system was made by Ptolemy, I showed Earth being in the center of the solar system (geocentric)</a:t>
            </a:r>
          </a:p>
          <a:p>
            <a:pPr marL="457200" lvl="0" indent="-355600" rtl="0">
              <a:spcBef>
                <a:spcPts val="0"/>
              </a:spcBef>
              <a:buClr>
                <a:srgbClr val="000000"/>
              </a:buClr>
              <a:buSzPct val="100000"/>
              <a:buFont typeface="Times New Roman"/>
              <a:buAutoNum type="arabicPeriod"/>
            </a:pPr>
            <a:r>
              <a:rPr lang="en" sz="2000">
                <a:latin typeface="Times New Roman"/>
                <a:ea typeface="Times New Roman"/>
                <a:cs typeface="Times New Roman"/>
                <a:sym typeface="Times New Roman"/>
              </a:rPr>
              <a:t>The second model, made by Nicolaus Copernicus, proposed a sun centered system with the planets revolving in a perfect circle (heliocentric)</a:t>
            </a:r>
          </a:p>
          <a:p>
            <a:pPr marL="457200" lvl="0" indent="-355600" rtl="0">
              <a:spcBef>
                <a:spcPts val="0"/>
              </a:spcBef>
              <a:buClr>
                <a:srgbClr val="000000"/>
              </a:buClr>
              <a:buSzPct val="100000"/>
              <a:buFont typeface="Times New Roman"/>
              <a:buAutoNum type="arabicPeriod"/>
            </a:pPr>
            <a:r>
              <a:rPr lang="en" sz="2000">
                <a:latin typeface="Times New Roman"/>
                <a:ea typeface="Times New Roman"/>
                <a:cs typeface="Times New Roman"/>
                <a:sym typeface="Times New Roman"/>
              </a:rPr>
              <a:t>Newton came to explain it all however, with his theory that the gravitational force that keeps planets in orbit around the sun, is the same when we fall to Earth. </a:t>
            </a:r>
          </a:p>
          <a:p>
            <a:pPr lvl="0" rtl="0">
              <a:spcBef>
                <a:spcPts val="0"/>
              </a:spcBef>
              <a:buNone/>
            </a:pPr>
            <a:endParaRPr sz="2000">
              <a:latin typeface="Times New Roman"/>
              <a:ea typeface="Times New Roman"/>
              <a:cs typeface="Times New Roman"/>
              <a:sym typeface="Times New Roman"/>
            </a:endParaRPr>
          </a:p>
          <a:p>
            <a:pPr lvl="0" rtl="0">
              <a:spcBef>
                <a:spcPts val="0"/>
              </a:spcBef>
              <a:buNone/>
            </a:pPr>
            <a:endParaRPr sz="1800">
              <a:latin typeface="Times New Roman"/>
              <a:ea typeface="Times New Roman"/>
              <a:cs typeface="Times New Roman"/>
              <a:sym typeface="Times New Roman"/>
            </a:endParaRPr>
          </a:p>
          <a:p>
            <a:pPr lvl="0">
              <a:spcBef>
                <a:spcPts val="0"/>
              </a:spcBef>
              <a:buNone/>
            </a:pPr>
            <a:endParaRPr sz="1800">
              <a:latin typeface="Times New Roman"/>
              <a:ea typeface="Times New Roman"/>
              <a:cs typeface="Times New Roman"/>
              <a:sym typeface="Times New Roman"/>
            </a:endParaRPr>
          </a:p>
        </p:txBody>
      </p:sp>
      <p:pic>
        <p:nvPicPr>
          <p:cNvPr id="273" name="Shape 273"/>
          <p:cNvPicPr preferRelativeResize="0"/>
          <p:nvPr/>
        </p:nvPicPr>
        <p:blipFill>
          <a:blip r:embed="rId3">
            <a:alphaModFix/>
          </a:blip>
          <a:stretch>
            <a:fillRect/>
          </a:stretch>
        </p:blipFill>
        <p:spPr>
          <a:xfrm>
            <a:off x="370150" y="3801400"/>
            <a:ext cx="1444774" cy="1342099"/>
          </a:xfrm>
          <a:prstGeom prst="rect">
            <a:avLst/>
          </a:prstGeom>
          <a:noFill/>
          <a:ln>
            <a:noFill/>
          </a:ln>
        </p:spPr>
      </p:pic>
      <p:pic>
        <p:nvPicPr>
          <p:cNvPr id="274" name="Shape 274"/>
          <p:cNvPicPr preferRelativeResize="0"/>
          <p:nvPr/>
        </p:nvPicPr>
        <p:blipFill>
          <a:blip r:embed="rId4">
            <a:alphaModFix/>
          </a:blip>
          <a:stretch>
            <a:fillRect/>
          </a:stretch>
        </p:blipFill>
        <p:spPr>
          <a:xfrm>
            <a:off x="3549568" y="3581775"/>
            <a:ext cx="1549706" cy="1342100"/>
          </a:xfrm>
          <a:prstGeom prst="rect">
            <a:avLst/>
          </a:prstGeom>
          <a:noFill/>
          <a:ln>
            <a:noFill/>
          </a:ln>
        </p:spPr>
      </p:pic>
      <p:pic>
        <p:nvPicPr>
          <p:cNvPr id="275" name="Shape 275"/>
          <p:cNvPicPr preferRelativeResize="0"/>
          <p:nvPr/>
        </p:nvPicPr>
        <p:blipFill>
          <a:blip r:embed="rId5">
            <a:alphaModFix/>
          </a:blip>
          <a:stretch>
            <a:fillRect/>
          </a:stretch>
        </p:blipFill>
        <p:spPr>
          <a:xfrm>
            <a:off x="5658575" y="3497750"/>
            <a:ext cx="1794761" cy="1342099"/>
          </a:xfrm>
          <a:prstGeom prst="rect">
            <a:avLst/>
          </a:prstGeom>
          <a:noFill/>
          <a:ln>
            <a:noFill/>
          </a:ln>
        </p:spPr>
      </p:pic>
    </p:spTree>
  </p:cSld>
  <p:clrMapOvr>
    <a:masterClrMapping/>
  </p:clrMapOvr>
  <p:transition xmlns:p14="http://schemas.microsoft.com/office/powerpoint/2010/main" spd="slow">
    <p:cut/>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279"/>
        <p:cNvGrpSpPr/>
        <p:nvPr/>
      </p:nvGrpSpPr>
      <p:grpSpPr>
        <a:xfrm>
          <a:off x="0" y="0"/>
          <a:ext cx="0" cy="0"/>
          <a:chOff x="0" y="0"/>
          <a:chExt cx="0" cy="0"/>
        </a:xfrm>
      </p:grpSpPr>
      <p:sp>
        <p:nvSpPr>
          <p:cNvPr id="280" name="Shape 280"/>
          <p:cNvSpPr txBox="1">
            <a:spLocks noGrp="1"/>
          </p:cNvSpPr>
          <p:nvPr>
            <p:ph type="title"/>
          </p:nvPr>
        </p:nvSpPr>
        <p:spPr>
          <a:xfrm>
            <a:off x="457200" y="205978"/>
            <a:ext cx="8229600" cy="857400"/>
          </a:xfrm>
          <a:prstGeom prst="rect">
            <a:avLst/>
          </a:prstGeom>
        </p:spPr>
        <p:txBody>
          <a:bodyPr lIns="91425" tIns="91425" rIns="91425" bIns="91425" anchor="b" anchorCtr="0">
            <a:noAutofit/>
          </a:bodyPr>
          <a:lstStyle/>
          <a:p>
            <a:pPr>
              <a:spcBef>
                <a:spcPts val="0"/>
              </a:spcBef>
              <a:buNone/>
            </a:pPr>
            <a:endParaRPr/>
          </a:p>
        </p:txBody>
      </p:sp>
      <p:sp>
        <p:nvSpPr>
          <p:cNvPr id="281" name="Shape 281"/>
          <p:cNvSpPr txBox="1">
            <a:spLocks noGrp="1"/>
          </p:cNvSpPr>
          <p:nvPr>
            <p:ph type="body" idx="1"/>
          </p:nvPr>
        </p:nvSpPr>
        <p:spPr>
          <a:xfrm>
            <a:off x="457200" y="1200150"/>
            <a:ext cx="8229600" cy="3725699"/>
          </a:xfrm>
          <a:prstGeom prst="rect">
            <a:avLst/>
          </a:prstGeom>
        </p:spPr>
        <p:txBody>
          <a:bodyPr lIns="91425" tIns="91425" rIns="91425" bIns="91425" anchor="t" anchorCtr="0">
            <a:noAutofit/>
          </a:bodyPr>
          <a:lstStyle/>
          <a:p>
            <a:pPr lvl="0" rtl="0">
              <a:lnSpc>
                <a:spcPct val="120000"/>
              </a:lnSpc>
              <a:spcBef>
                <a:spcPts val="0"/>
              </a:spcBef>
              <a:buNone/>
            </a:pPr>
            <a:r>
              <a:rPr lang="en" sz="2400">
                <a:solidFill>
                  <a:srgbClr val="434343"/>
                </a:solidFill>
              </a:rPr>
              <a:t>All planets orbit Sun in same direction &amp; Sun rotates &amp; close to its equatorial plane. It was once thought that moon,sun,&amp; planets orbited Earth. Sun has 99.9% of solar system mass. </a:t>
            </a:r>
          </a:p>
        </p:txBody>
      </p:sp>
    </p:spTree>
  </p:cSld>
  <p:clrMapOvr>
    <a:masterClrMapping/>
  </p:clrMapOvr>
  <p:transition xmlns:p14="http://schemas.microsoft.com/office/powerpoint/2010/main" spd="slow">
    <p:cut/>
  </p:transition>
</p:sld>
</file>

<file path=ppt/slides/slide39.xml><?xml version="1.0" encoding="utf-8"?>
<p:sld xmlns:a="http://schemas.openxmlformats.org/drawingml/2006/main" xmlns:r="http://schemas.openxmlformats.org/officeDocument/2006/relationships" xmlns:p="http://schemas.openxmlformats.org/presentationml/2006/main">
  <p:cSld>
    <p:bg>
      <p:bgPr>
        <a:solidFill>
          <a:srgbClr val="A4C2F4"/>
        </a:solidFill>
        <a:effectLst/>
      </p:bgPr>
    </p:bg>
    <p:spTree>
      <p:nvGrpSpPr>
        <p:cNvPr id="1" name="Shape 285"/>
        <p:cNvGrpSpPr/>
        <p:nvPr/>
      </p:nvGrpSpPr>
      <p:grpSpPr>
        <a:xfrm>
          <a:off x="0" y="0"/>
          <a:ext cx="0" cy="0"/>
          <a:chOff x="0" y="0"/>
          <a:chExt cx="0" cy="0"/>
        </a:xfrm>
      </p:grpSpPr>
      <p:sp>
        <p:nvSpPr>
          <p:cNvPr id="286" name="Shape 286"/>
          <p:cNvSpPr txBox="1">
            <a:spLocks noGrp="1"/>
          </p:cNvSpPr>
          <p:nvPr>
            <p:ph type="title"/>
          </p:nvPr>
        </p:nvSpPr>
        <p:spPr>
          <a:xfrm>
            <a:off x="457200" y="205978"/>
            <a:ext cx="8229600" cy="857400"/>
          </a:xfrm>
          <a:prstGeom prst="rect">
            <a:avLst/>
          </a:prstGeom>
        </p:spPr>
        <p:txBody>
          <a:bodyPr lIns="91425" tIns="91425" rIns="91425" bIns="91425" anchor="b" anchorCtr="0">
            <a:noAutofit/>
          </a:bodyPr>
          <a:lstStyle/>
          <a:p>
            <a:pPr>
              <a:spcBef>
                <a:spcPts val="0"/>
              </a:spcBef>
              <a:buNone/>
            </a:pPr>
            <a:r>
              <a:rPr lang="en">
                <a:latin typeface="Times New Roman"/>
                <a:ea typeface="Times New Roman"/>
                <a:cs typeface="Times New Roman"/>
                <a:sym typeface="Times New Roman"/>
              </a:rPr>
              <a:t>Questions</a:t>
            </a:r>
          </a:p>
        </p:txBody>
      </p:sp>
      <p:sp>
        <p:nvSpPr>
          <p:cNvPr id="287" name="Shape 287"/>
          <p:cNvSpPr txBox="1">
            <a:spLocks noGrp="1"/>
          </p:cNvSpPr>
          <p:nvPr>
            <p:ph type="body" idx="1"/>
          </p:nvPr>
        </p:nvSpPr>
        <p:spPr>
          <a:xfrm>
            <a:off x="457200" y="1200150"/>
            <a:ext cx="8229600" cy="3725699"/>
          </a:xfrm>
          <a:prstGeom prst="rect">
            <a:avLst/>
          </a:prstGeom>
        </p:spPr>
        <p:txBody>
          <a:bodyPr lIns="91425" tIns="91425" rIns="91425" bIns="91425" anchor="t" anchorCtr="0">
            <a:noAutofit/>
          </a:bodyPr>
          <a:lstStyle/>
          <a:p>
            <a:pPr marL="457200" lvl="0" indent="-342900" rtl="0">
              <a:spcBef>
                <a:spcPts val="0"/>
              </a:spcBef>
              <a:buClr>
                <a:srgbClr val="000000"/>
              </a:buClr>
              <a:buSzPct val="100000"/>
              <a:buFont typeface="Times New Roman"/>
              <a:buAutoNum type="arabicPeriod"/>
            </a:pPr>
            <a:r>
              <a:rPr lang="en" sz="1800">
                <a:latin typeface="Times New Roman"/>
                <a:ea typeface="Times New Roman"/>
                <a:cs typeface="Times New Roman"/>
                <a:sym typeface="Times New Roman"/>
              </a:rPr>
              <a:t>Judging by the info given to you, what is the most similar solar system model to our modern day diagram?</a:t>
            </a:r>
          </a:p>
          <a:p>
            <a:pPr marL="457200" lvl="0" indent="-342900" rtl="0">
              <a:spcBef>
                <a:spcPts val="0"/>
              </a:spcBef>
              <a:buClr>
                <a:srgbClr val="000000"/>
              </a:buClr>
              <a:buSzPct val="100000"/>
              <a:buFont typeface="Times New Roman"/>
              <a:buAutoNum type="arabicPeriod"/>
            </a:pPr>
            <a:r>
              <a:rPr lang="en" sz="1800">
                <a:latin typeface="Times New Roman"/>
                <a:ea typeface="Times New Roman"/>
                <a:cs typeface="Times New Roman"/>
                <a:sym typeface="Times New Roman"/>
              </a:rPr>
              <a:t>What was Newton’s theory about the gravitational force between planets?</a:t>
            </a:r>
          </a:p>
          <a:p>
            <a:pPr marL="457200" lvl="0" indent="-342900">
              <a:spcBef>
                <a:spcPts val="0"/>
              </a:spcBef>
              <a:buClr>
                <a:srgbClr val="000000"/>
              </a:buClr>
              <a:buSzPct val="100000"/>
              <a:buFont typeface="Times New Roman"/>
              <a:buAutoNum type="arabicPeriod"/>
            </a:pPr>
            <a:r>
              <a:rPr lang="en" sz="1800">
                <a:latin typeface="Times New Roman"/>
                <a:ea typeface="Times New Roman"/>
                <a:cs typeface="Times New Roman"/>
                <a:sym typeface="Times New Roman"/>
              </a:rPr>
              <a:t>What tool(s) do you think were used to help for observation of celestial bodies (planets) and the measurements of models?</a:t>
            </a:r>
          </a:p>
        </p:txBody>
      </p:sp>
    </p:spTree>
  </p:cSld>
  <p:clrMapOvr>
    <a:masterClrMapping/>
  </p:clrMapOvr>
  <p:transition xmlns:p14="http://schemas.microsoft.com/office/powerpoint/2010/main" spd="slow">
    <p:cut/>
  </p:transition>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A4C2F4"/>
        </a:solidFill>
        <a:effectLst/>
      </p:bgPr>
    </p:bg>
    <p:spTree>
      <p:nvGrpSpPr>
        <p:cNvPr id="1" name="Shape 48"/>
        <p:cNvGrpSpPr/>
        <p:nvPr/>
      </p:nvGrpSpPr>
      <p:grpSpPr>
        <a:xfrm>
          <a:off x="0" y="0"/>
          <a:ext cx="0" cy="0"/>
          <a:chOff x="0" y="0"/>
          <a:chExt cx="0" cy="0"/>
        </a:xfrm>
      </p:grpSpPr>
      <p:sp>
        <p:nvSpPr>
          <p:cNvPr id="49" name="Shape 49"/>
          <p:cNvSpPr txBox="1">
            <a:spLocks noGrp="1"/>
          </p:cNvSpPr>
          <p:nvPr>
            <p:ph type="body" idx="1"/>
          </p:nvPr>
        </p:nvSpPr>
        <p:spPr>
          <a:xfrm>
            <a:off x="457200" y="1244250"/>
            <a:ext cx="8229600" cy="3127500"/>
          </a:xfrm>
          <a:prstGeom prst="rect">
            <a:avLst/>
          </a:prstGeom>
        </p:spPr>
        <p:txBody>
          <a:bodyPr lIns="91425" tIns="91425" rIns="91425" bIns="91425" anchor="t" anchorCtr="0">
            <a:noAutofit/>
          </a:bodyPr>
          <a:lstStyle/>
          <a:p>
            <a:pPr marL="457200" lvl="0" indent="-342900" rtl="0">
              <a:spcBef>
                <a:spcPts val="0"/>
              </a:spcBef>
              <a:buClr>
                <a:srgbClr val="000000"/>
              </a:buClr>
              <a:buSzPct val="100000"/>
              <a:buFont typeface="Arial"/>
              <a:buChar char="-"/>
            </a:pPr>
            <a:r>
              <a:rPr lang="en" sz="1800"/>
              <a:t>It took thousands of years for scientist to realise the earth is a star.</a:t>
            </a:r>
          </a:p>
          <a:p>
            <a:pPr marL="457200" lvl="0" indent="-342900" rtl="0">
              <a:spcBef>
                <a:spcPts val="0"/>
              </a:spcBef>
              <a:buClr>
                <a:srgbClr val="000000"/>
              </a:buClr>
              <a:buSzPct val="100000"/>
              <a:buFont typeface="Arial"/>
              <a:buChar char="-"/>
            </a:pPr>
            <a:r>
              <a:rPr lang="en" sz="1800"/>
              <a:t>Because the sun is so close to us it makes is very bright. Our atmosphere scatters the sun and makes the daytime so bright we can't see the other stars.</a:t>
            </a:r>
          </a:p>
          <a:p>
            <a:pPr lvl="0" rtl="0">
              <a:spcBef>
                <a:spcPts val="0"/>
              </a:spcBef>
              <a:buNone/>
            </a:pPr>
            <a:endParaRPr sz="2400"/>
          </a:p>
          <a:p>
            <a:pPr marL="1371600" lvl="0" indent="457200" rtl="0">
              <a:spcBef>
                <a:spcPts val="0"/>
              </a:spcBef>
              <a:buNone/>
            </a:pPr>
            <a:r>
              <a:rPr lang="en" sz="2400"/>
              <a:t>The Sun is an Average Star:</a:t>
            </a:r>
          </a:p>
          <a:p>
            <a:pPr marL="457200" lvl="0" indent="-342900" rtl="0">
              <a:spcBef>
                <a:spcPts val="0"/>
              </a:spcBef>
              <a:buClr>
                <a:srgbClr val="000000"/>
              </a:buClr>
              <a:buSzPct val="100000"/>
              <a:buFont typeface="Arial"/>
              <a:buChar char="-"/>
            </a:pPr>
            <a:r>
              <a:rPr lang="en" sz="1800"/>
              <a:t>Diameter- 1.4 million kilometers about 110 times the earth.</a:t>
            </a:r>
          </a:p>
          <a:p>
            <a:pPr marL="457200" lvl="0" indent="-342900" rtl="0">
              <a:spcBef>
                <a:spcPts val="0"/>
              </a:spcBef>
              <a:buClr>
                <a:srgbClr val="000000"/>
              </a:buClr>
              <a:buSzPct val="100000"/>
              <a:buFont typeface="Arial"/>
              <a:buChar char="-"/>
            </a:pPr>
            <a:r>
              <a:rPr lang="en" sz="1800"/>
              <a:t>Its mass is over 300,000 times the size of earth.</a:t>
            </a:r>
          </a:p>
        </p:txBody>
      </p:sp>
      <p:sp>
        <p:nvSpPr>
          <p:cNvPr id="50" name="Shape 50"/>
          <p:cNvSpPr txBox="1">
            <a:spLocks noGrp="1"/>
          </p:cNvSpPr>
          <p:nvPr>
            <p:ph type="title"/>
          </p:nvPr>
        </p:nvSpPr>
        <p:spPr>
          <a:xfrm>
            <a:off x="457200" y="205978"/>
            <a:ext cx="8229600" cy="857400"/>
          </a:xfrm>
          <a:prstGeom prst="rect">
            <a:avLst/>
          </a:prstGeom>
        </p:spPr>
        <p:txBody>
          <a:bodyPr lIns="91425" tIns="91425" rIns="91425" bIns="91425" anchor="b" anchorCtr="0">
            <a:noAutofit/>
          </a:bodyPr>
          <a:lstStyle/>
          <a:p>
            <a:pPr marL="457200" lvl="0" indent="0" rtl="0">
              <a:spcBef>
                <a:spcPts val="0"/>
              </a:spcBef>
              <a:buNone/>
            </a:pPr>
            <a:r>
              <a:rPr lang="en"/>
              <a:t>The Sun is Our Closest Star</a:t>
            </a:r>
          </a:p>
        </p:txBody>
      </p:sp>
      <p:sp>
        <p:nvSpPr>
          <p:cNvPr id="51" name="Shape 51"/>
          <p:cNvSpPr txBox="1"/>
          <p:nvPr/>
        </p:nvSpPr>
        <p:spPr>
          <a:xfrm>
            <a:off x="3510650" y="4505200"/>
            <a:ext cx="1669799" cy="498899"/>
          </a:xfrm>
          <a:prstGeom prst="rect">
            <a:avLst/>
          </a:prstGeom>
          <a:noFill/>
          <a:ln>
            <a:noFill/>
          </a:ln>
        </p:spPr>
        <p:txBody>
          <a:bodyPr lIns="91425" tIns="91425" rIns="91425" bIns="91425" anchor="t" anchorCtr="0">
            <a:noAutofit/>
          </a:bodyPr>
          <a:lstStyle/>
          <a:p>
            <a:pPr lvl="0" rtl="0">
              <a:spcBef>
                <a:spcPts val="0"/>
              </a:spcBef>
              <a:buNone/>
            </a:pPr>
            <a:r>
              <a:rPr lang="en"/>
              <a:t>Made By: Nicole</a:t>
            </a:r>
          </a:p>
        </p:txBody>
      </p:sp>
      <p:sp>
        <p:nvSpPr>
          <p:cNvPr id="52" name="Shape 52"/>
          <p:cNvSpPr txBox="1"/>
          <p:nvPr/>
        </p:nvSpPr>
        <p:spPr>
          <a:xfrm>
            <a:off x="6978925" y="4563125"/>
            <a:ext cx="319199" cy="498899"/>
          </a:xfrm>
          <a:prstGeom prst="rect">
            <a:avLst/>
          </a:prstGeom>
          <a:noFill/>
          <a:ln>
            <a:noFill/>
          </a:ln>
        </p:spPr>
        <p:txBody>
          <a:bodyPr lIns="91425" tIns="91425" rIns="91425" bIns="91425" anchor="t" anchorCtr="0">
            <a:noAutofit/>
          </a:bodyPr>
          <a:lstStyle/>
          <a:p>
            <a:pPr lvl="0" rtl="0">
              <a:spcBef>
                <a:spcPts val="0"/>
              </a:spcBef>
              <a:buNone/>
            </a:pPr>
            <a:r>
              <a:rPr lang="en" sz="1800" b="1">
                <a:solidFill>
                  <a:schemeClr val="dk2"/>
                </a:solidFill>
              </a:rPr>
              <a:t>3</a:t>
            </a:r>
          </a:p>
        </p:txBody>
      </p:sp>
    </p:spTree>
  </p:cSld>
  <p:clrMapOvr>
    <a:masterClrMapping/>
  </p:clrMapOvr>
  <p:transition xmlns:p14="http://schemas.microsoft.com/office/powerpoint/2010/main" spd="slow">
    <p:cut/>
  </p:transition>
</p:sld>
</file>

<file path=ppt/slides/slide40.xml><?xml version="1.0" encoding="utf-8"?>
<p:sld xmlns:a="http://schemas.openxmlformats.org/drawingml/2006/main" xmlns:r="http://schemas.openxmlformats.org/officeDocument/2006/relationships" xmlns:p="http://schemas.openxmlformats.org/presentationml/2006/main">
  <p:cSld>
    <p:bg>
      <p:bgPr>
        <a:solidFill>
          <a:srgbClr val="A4C2F4"/>
        </a:solidFill>
        <a:effectLst/>
      </p:bgPr>
    </p:bg>
    <p:spTree>
      <p:nvGrpSpPr>
        <p:cNvPr id="1" name="Shape 291"/>
        <p:cNvGrpSpPr/>
        <p:nvPr/>
      </p:nvGrpSpPr>
      <p:grpSpPr>
        <a:xfrm>
          <a:off x="0" y="0"/>
          <a:ext cx="0" cy="0"/>
          <a:chOff x="0" y="0"/>
          <a:chExt cx="0" cy="0"/>
        </a:xfrm>
      </p:grpSpPr>
      <p:sp>
        <p:nvSpPr>
          <p:cNvPr id="292" name="Shape 292"/>
          <p:cNvSpPr txBox="1">
            <a:spLocks noGrp="1"/>
          </p:cNvSpPr>
          <p:nvPr>
            <p:ph type="title"/>
          </p:nvPr>
        </p:nvSpPr>
        <p:spPr>
          <a:xfrm>
            <a:off x="457200" y="205978"/>
            <a:ext cx="8229600" cy="857400"/>
          </a:xfrm>
          <a:prstGeom prst="rect">
            <a:avLst/>
          </a:prstGeom>
        </p:spPr>
        <p:txBody>
          <a:bodyPr lIns="91425" tIns="91425" rIns="91425" bIns="91425" anchor="b" anchorCtr="0">
            <a:noAutofit/>
          </a:bodyPr>
          <a:lstStyle/>
          <a:p>
            <a:pPr>
              <a:spcBef>
                <a:spcPts val="0"/>
              </a:spcBef>
              <a:buNone/>
            </a:pPr>
            <a:r>
              <a:rPr lang="en"/>
              <a:t>Videos</a:t>
            </a:r>
          </a:p>
        </p:txBody>
      </p:sp>
      <p:sp>
        <p:nvSpPr>
          <p:cNvPr id="293" name="Shape 293"/>
          <p:cNvSpPr txBox="1">
            <a:spLocks noGrp="1"/>
          </p:cNvSpPr>
          <p:nvPr>
            <p:ph type="body" idx="1"/>
          </p:nvPr>
        </p:nvSpPr>
        <p:spPr>
          <a:xfrm>
            <a:off x="457200" y="1200150"/>
            <a:ext cx="8229600" cy="3725699"/>
          </a:xfrm>
          <a:prstGeom prst="rect">
            <a:avLst/>
          </a:prstGeom>
        </p:spPr>
        <p:txBody>
          <a:bodyPr lIns="91425" tIns="91425" rIns="91425" bIns="91425" anchor="t" anchorCtr="0">
            <a:noAutofit/>
          </a:bodyPr>
          <a:lstStyle/>
          <a:p>
            <a:pPr>
              <a:spcBef>
                <a:spcPts val="0"/>
              </a:spcBef>
              <a:buNone/>
            </a:pPr>
            <a:r>
              <a:rPr lang="en" sz="1000">
                <a:latin typeface="Times New Roman"/>
                <a:ea typeface="Times New Roman"/>
                <a:cs typeface="Times New Roman"/>
                <a:sym typeface="Times New Roman"/>
              </a:rPr>
              <a:t>Here are some videos!</a:t>
            </a:r>
          </a:p>
        </p:txBody>
      </p:sp>
      <p:sp>
        <p:nvSpPr>
          <p:cNvPr id="294" name="Shape 294"/>
          <p:cNvSpPr txBox="1"/>
          <p:nvPr/>
        </p:nvSpPr>
        <p:spPr>
          <a:xfrm>
            <a:off x="638400" y="1806375"/>
            <a:ext cx="3000000" cy="3000000"/>
          </a:xfrm>
          <a:prstGeom prst="rect">
            <a:avLst/>
          </a:prstGeom>
          <a:noFill/>
          <a:ln>
            <a:noFill/>
          </a:ln>
        </p:spPr>
        <p:txBody>
          <a:bodyPr lIns="91425" tIns="91425" rIns="91425" bIns="91425" anchor="ctr" anchorCtr="0">
            <a:noAutofit/>
          </a:bodyPr>
          <a:lstStyle/>
          <a:p>
            <a:pPr lvl="0" rtl="0">
              <a:spcBef>
                <a:spcPts val="0"/>
              </a:spcBef>
              <a:buNone/>
            </a:pPr>
            <a:endParaRPr/>
          </a:p>
        </p:txBody>
      </p:sp>
      <p:sp>
        <p:nvSpPr>
          <p:cNvPr id="295" name="Shape 295"/>
          <p:cNvSpPr txBox="1"/>
          <p:nvPr/>
        </p:nvSpPr>
        <p:spPr>
          <a:xfrm>
            <a:off x="457200" y="1925850"/>
            <a:ext cx="3000000" cy="3000000"/>
          </a:xfrm>
          <a:prstGeom prst="rect">
            <a:avLst/>
          </a:prstGeom>
          <a:noFill/>
          <a:ln>
            <a:noFill/>
          </a:ln>
        </p:spPr>
        <p:txBody>
          <a:bodyPr lIns="91425" tIns="91425" rIns="91425" bIns="91425" anchor="ctr" anchorCtr="0">
            <a:noAutofit/>
          </a:bodyPr>
          <a:lstStyle/>
          <a:p>
            <a:pPr lvl="0" rtl="0">
              <a:spcBef>
                <a:spcPts val="0"/>
              </a:spcBef>
              <a:buNone/>
            </a:pPr>
            <a:r>
              <a:rPr lang="en" sz="1100" u="sng">
                <a:solidFill>
                  <a:schemeClr val="hlink"/>
                </a:solidFill>
                <a:hlinkClick r:id="rId3"/>
              </a:rPr>
              <a:t>Birth of the Solar System - YouTube</a:t>
            </a:r>
          </a:p>
        </p:txBody>
      </p:sp>
      <p:sp>
        <p:nvSpPr>
          <p:cNvPr id="296" name="Shape 296"/>
          <p:cNvSpPr txBox="1"/>
          <p:nvPr/>
        </p:nvSpPr>
        <p:spPr>
          <a:xfrm>
            <a:off x="5213450" y="2743025"/>
            <a:ext cx="1371599" cy="457200"/>
          </a:xfrm>
          <a:prstGeom prst="rect">
            <a:avLst/>
          </a:prstGeom>
          <a:noFill/>
          <a:ln>
            <a:noFill/>
          </a:ln>
        </p:spPr>
        <p:txBody>
          <a:bodyPr lIns="91425" tIns="91425" rIns="91425" bIns="91425" anchor="ctr" anchorCtr="0">
            <a:noAutofit/>
          </a:bodyPr>
          <a:lstStyle/>
          <a:p>
            <a:pPr>
              <a:spcBef>
                <a:spcPts val="0"/>
              </a:spcBef>
              <a:buNone/>
            </a:pPr>
            <a:r>
              <a:rPr lang="en" u="sng">
                <a:solidFill>
                  <a:schemeClr val="hlink"/>
                </a:solidFill>
                <a:hlinkClick r:id="rId4"/>
              </a:rPr>
              <a:t>https://www.youtube.com/watch?v=0rHUDWjR5gg</a:t>
            </a:r>
          </a:p>
        </p:txBody>
      </p:sp>
    </p:spTree>
  </p:cSld>
  <p:clrMapOvr>
    <a:masterClrMapping/>
  </p:clrMapOvr>
  <p:transition xmlns:p14="http://schemas.microsoft.com/office/powerpoint/2010/main" spd="slow">
    <p:cut/>
  </p:transition>
</p:sld>
</file>

<file path=ppt/slides/slide41.xml><?xml version="1.0" encoding="utf-8"?>
<p:sld xmlns:a="http://schemas.openxmlformats.org/drawingml/2006/main" xmlns:r="http://schemas.openxmlformats.org/officeDocument/2006/relationships" xmlns:p="http://schemas.openxmlformats.org/presentationml/2006/main">
  <p:cSld>
    <p:bg>
      <p:bgPr>
        <a:solidFill>
          <a:srgbClr val="A4C2F4"/>
        </a:solidFill>
        <a:effectLst/>
      </p:bgPr>
    </p:bg>
    <p:spTree>
      <p:nvGrpSpPr>
        <p:cNvPr id="1" name="Shape 300"/>
        <p:cNvGrpSpPr/>
        <p:nvPr/>
      </p:nvGrpSpPr>
      <p:grpSpPr>
        <a:xfrm>
          <a:off x="0" y="0"/>
          <a:ext cx="0" cy="0"/>
          <a:chOff x="0" y="0"/>
          <a:chExt cx="0" cy="0"/>
        </a:xfrm>
      </p:grpSpPr>
      <p:sp>
        <p:nvSpPr>
          <p:cNvPr id="301" name="Shape 301"/>
          <p:cNvSpPr txBox="1">
            <a:spLocks noGrp="1"/>
          </p:cNvSpPr>
          <p:nvPr>
            <p:ph type="ctrTitle"/>
          </p:nvPr>
        </p:nvSpPr>
        <p:spPr>
          <a:xfrm>
            <a:off x="685800" y="1583342"/>
            <a:ext cx="7772400" cy="1159799"/>
          </a:xfrm>
          <a:prstGeom prst="rect">
            <a:avLst/>
          </a:prstGeom>
        </p:spPr>
        <p:txBody>
          <a:bodyPr lIns="91425" tIns="91425" rIns="91425" bIns="91425" anchor="b" anchorCtr="0">
            <a:noAutofit/>
          </a:bodyPr>
          <a:lstStyle/>
          <a:p>
            <a:pPr lvl="0" rtl="0">
              <a:spcBef>
                <a:spcPts val="0"/>
              </a:spcBef>
              <a:buNone/>
            </a:pPr>
            <a:r>
              <a:rPr lang="en"/>
              <a:t>The Nebular Model  </a:t>
            </a:r>
          </a:p>
        </p:txBody>
      </p:sp>
      <p:sp>
        <p:nvSpPr>
          <p:cNvPr id="302" name="Shape 302"/>
          <p:cNvSpPr txBox="1">
            <a:spLocks noGrp="1"/>
          </p:cNvSpPr>
          <p:nvPr>
            <p:ph type="subTitle" idx="1"/>
          </p:nvPr>
        </p:nvSpPr>
        <p:spPr>
          <a:xfrm>
            <a:off x="685800" y="2840053"/>
            <a:ext cx="7772400" cy="784799"/>
          </a:xfrm>
          <a:prstGeom prst="rect">
            <a:avLst/>
          </a:prstGeom>
        </p:spPr>
        <p:txBody>
          <a:bodyPr lIns="91425" tIns="91425" rIns="91425" bIns="91425" anchor="t" anchorCtr="0">
            <a:noAutofit/>
          </a:bodyPr>
          <a:lstStyle/>
          <a:p>
            <a:pPr lvl="0" rtl="0">
              <a:spcBef>
                <a:spcPts val="0"/>
              </a:spcBef>
              <a:buNone/>
            </a:pPr>
            <a:r>
              <a:rPr lang="en"/>
              <a:t>Pages 648-649</a:t>
            </a:r>
          </a:p>
          <a:p>
            <a:pPr lvl="0" rtl="0">
              <a:spcBef>
                <a:spcPts val="0"/>
              </a:spcBef>
              <a:buNone/>
            </a:pPr>
            <a:endParaRPr/>
          </a:p>
        </p:txBody>
      </p:sp>
      <p:pic>
        <p:nvPicPr>
          <p:cNvPr id="303" name="Shape 303"/>
          <p:cNvPicPr preferRelativeResize="0"/>
          <p:nvPr/>
        </p:nvPicPr>
        <p:blipFill>
          <a:blip r:embed="rId3">
            <a:alphaModFix amt="44000"/>
          </a:blip>
          <a:stretch>
            <a:fillRect/>
          </a:stretch>
        </p:blipFill>
        <p:spPr>
          <a:xfrm>
            <a:off x="0" y="0"/>
            <a:ext cx="9143997" cy="5143500"/>
          </a:xfrm>
          <a:prstGeom prst="rect">
            <a:avLst/>
          </a:prstGeom>
          <a:noFill/>
          <a:ln>
            <a:noFill/>
          </a:ln>
        </p:spPr>
      </p:pic>
    </p:spTree>
  </p:cSld>
  <p:clrMapOvr>
    <a:masterClrMapping/>
  </p:clrMapOvr>
  <p:transition xmlns:p14="http://schemas.microsoft.com/office/powerpoint/2010/main" spd="slow">
    <p:cut/>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301"/>
                                        </p:tgtEl>
                                        <p:attrNameLst>
                                          <p:attrName>style.visibility</p:attrName>
                                        </p:attrNameLst>
                                      </p:cBhvr>
                                      <p:to>
                                        <p:strVal val="visible"/>
                                      </p:to>
                                    </p:set>
                                    <p:anim calcmode="lin" valueType="num">
                                      <p:cBhvr additive="base">
                                        <p:cTn id="7" dur="1000"/>
                                        <p:tgtEl>
                                          <p:spTgt spid="301"/>
                                        </p:tgtEl>
                                        <p:attrNameLst>
                                          <p:attrName>ppt_x</p:attrName>
                                        </p:attrNameLst>
                                      </p:cBhvr>
                                      <p:tavLst>
                                        <p:tav tm="0">
                                          <p:val>
                                            <p:strVal val="#ppt_x+1"/>
                                          </p:val>
                                        </p:tav>
                                        <p:tav tm="100000">
                                          <p:val>
                                            <p:strVal val="#ppt_x"/>
                                          </p:val>
                                        </p:tav>
                                      </p:tavLst>
                                    </p:anim>
                                  </p:childTnLst>
                                </p:cTn>
                              </p:par>
                            </p:childTnLst>
                          </p:cTn>
                        </p:par>
                      </p:childTnLst>
                    </p:cTn>
                  </p:par>
                  <p:par>
                    <p:cTn id="8" fill="hold">
                      <p:stCondLst>
                        <p:cond delay="indefinite"/>
                      </p:stCondLst>
                      <p:childTnLst>
                        <p:par>
                          <p:cTn id="9" fill="hold">
                            <p:stCondLst>
                              <p:cond delay="0"/>
                            </p:stCondLst>
                            <p:childTnLst>
                              <p:par>
                                <p:cTn id="10" presetID="23" presetClass="entr" presetSubtype="16" fill="hold" nodeType="clickEffect">
                                  <p:stCondLst>
                                    <p:cond delay="0"/>
                                  </p:stCondLst>
                                  <p:childTnLst>
                                    <p:set>
                                      <p:cBhvr>
                                        <p:cTn id="11" dur="1" fill="hold">
                                          <p:stCondLst>
                                            <p:cond delay="0"/>
                                          </p:stCondLst>
                                        </p:cTn>
                                        <p:tgtEl>
                                          <p:spTgt spid="302"/>
                                        </p:tgtEl>
                                        <p:attrNameLst>
                                          <p:attrName>style.visibility</p:attrName>
                                        </p:attrNameLst>
                                      </p:cBhvr>
                                      <p:to>
                                        <p:strVal val="visible"/>
                                      </p:to>
                                    </p:set>
                                    <p:anim calcmode="lin" valueType="num">
                                      <p:cBhvr additive="base">
                                        <p:cTn id="12" dur="1000"/>
                                        <p:tgtEl>
                                          <p:spTgt spid="302"/>
                                        </p:tgtEl>
                                        <p:attrNameLst>
                                          <p:attrName>ppt_w</p:attrName>
                                        </p:attrNameLst>
                                      </p:cBhvr>
                                      <p:tavLst>
                                        <p:tav tm="0">
                                          <p:val>
                                            <p:strVal val="0"/>
                                          </p:val>
                                        </p:tav>
                                        <p:tav tm="100000">
                                          <p:val>
                                            <p:strVal val="#ppt_w"/>
                                          </p:val>
                                        </p:tav>
                                      </p:tavLst>
                                    </p:anim>
                                    <p:anim calcmode="lin" valueType="num">
                                      <p:cBhvr additive="base">
                                        <p:cTn id="13" dur="1000"/>
                                        <p:tgtEl>
                                          <p:spTgt spid="302"/>
                                        </p:tgtEl>
                                        <p:attrNameLst>
                                          <p:attrName>ppt_h</p:attrName>
                                        </p:attrNameLst>
                                      </p:cBhvr>
                                      <p:tavLst>
                                        <p:tav tm="0">
                                          <p:val>
                                            <p:str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bg>
      <p:bgPr>
        <a:solidFill>
          <a:srgbClr val="A4C2F4"/>
        </a:solidFill>
        <a:effectLst/>
      </p:bgPr>
    </p:bg>
    <p:spTree>
      <p:nvGrpSpPr>
        <p:cNvPr id="1" name="Shape 307"/>
        <p:cNvGrpSpPr/>
        <p:nvPr/>
      </p:nvGrpSpPr>
      <p:grpSpPr>
        <a:xfrm>
          <a:off x="0" y="0"/>
          <a:ext cx="0" cy="0"/>
          <a:chOff x="0" y="0"/>
          <a:chExt cx="0" cy="0"/>
        </a:xfrm>
      </p:grpSpPr>
      <p:sp>
        <p:nvSpPr>
          <p:cNvPr id="308" name="Shape 308"/>
          <p:cNvSpPr txBox="1">
            <a:spLocks noGrp="1"/>
          </p:cNvSpPr>
          <p:nvPr>
            <p:ph type="title"/>
          </p:nvPr>
        </p:nvSpPr>
        <p:spPr>
          <a:xfrm>
            <a:off x="854950" y="475651"/>
            <a:ext cx="7831799" cy="544200"/>
          </a:xfrm>
          <a:prstGeom prst="rect">
            <a:avLst/>
          </a:prstGeom>
        </p:spPr>
        <p:txBody>
          <a:bodyPr lIns="91425" tIns="91425" rIns="91425" bIns="91425" anchor="b" anchorCtr="0">
            <a:noAutofit/>
          </a:bodyPr>
          <a:lstStyle/>
          <a:p>
            <a:pPr lvl="0" rtl="0">
              <a:spcBef>
                <a:spcPts val="0"/>
              </a:spcBef>
              <a:buNone/>
            </a:pPr>
            <a:r>
              <a:rPr lang="en"/>
              <a:t>                                                           What is a Nebula?										</a:t>
            </a:r>
          </a:p>
        </p:txBody>
      </p:sp>
      <p:sp>
        <p:nvSpPr>
          <p:cNvPr id="309" name="Shape 309"/>
          <p:cNvSpPr txBox="1">
            <a:spLocks noGrp="1"/>
          </p:cNvSpPr>
          <p:nvPr>
            <p:ph type="body" idx="1"/>
          </p:nvPr>
        </p:nvSpPr>
        <p:spPr>
          <a:xfrm>
            <a:off x="457200" y="1200150"/>
            <a:ext cx="8229600" cy="3725699"/>
          </a:xfrm>
          <a:prstGeom prst="rect">
            <a:avLst/>
          </a:prstGeom>
        </p:spPr>
        <p:txBody>
          <a:bodyPr lIns="91425" tIns="91425" rIns="91425" bIns="91425" anchor="t" anchorCtr="0">
            <a:noAutofit/>
          </a:bodyPr>
          <a:lstStyle/>
          <a:p>
            <a:pPr marL="457200" lvl="0" indent="-381000" rtl="0">
              <a:spcBef>
                <a:spcPts val="0"/>
              </a:spcBef>
              <a:buClr>
                <a:srgbClr val="000000"/>
              </a:buClr>
              <a:buSzPct val="100000"/>
              <a:buFont typeface="Arial"/>
              <a:buChar char="➢"/>
            </a:pPr>
            <a:r>
              <a:rPr lang="en" sz="2400"/>
              <a:t>A </a:t>
            </a:r>
            <a:r>
              <a:rPr lang="en" sz="2400">
                <a:solidFill>
                  <a:srgbClr val="FFFF00"/>
                </a:solidFill>
              </a:rPr>
              <a:t>Nebula</a:t>
            </a:r>
            <a:r>
              <a:rPr lang="en" sz="2400"/>
              <a:t> is a large cloud of dust and gas in space.  </a:t>
            </a:r>
          </a:p>
          <a:p>
            <a:pPr lvl="0" rtl="0">
              <a:spcBef>
                <a:spcPts val="0"/>
              </a:spcBef>
              <a:buNone/>
            </a:pPr>
            <a:endParaRPr sz="2400"/>
          </a:p>
          <a:p>
            <a:pPr marL="457200" lvl="0" indent="-381000" rtl="0">
              <a:spcBef>
                <a:spcPts val="0"/>
              </a:spcBef>
              <a:buClr>
                <a:srgbClr val="000000"/>
              </a:buClr>
              <a:buSzPct val="100000"/>
              <a:buFont typeface="Arial"/>
              <a:buChar char="➢"/>
            </a:pPr>
            <a:r>
              <a:rPr lang="en" sz="2400"/>
              <a:t>This is also a region where stars are born or where stars explode at the end of their lives. </a:t>
            </a:r>
          </a:p>
          <a:p>
            <a:pPr lvl="0" rtl="0">
              <a:spcBef>
                <a:spcPts val="0"/>
              </a:spcBef>
              <a:buNone/>
            </a:pPr>
            <a:endParaRPr sz="2400"/>
          </a:p>
          <a:p>
            <a:pPr marL="457200" lvl="0" indent="-381000" rtl="0">
              <a:spcBef>
                <a:spcPts val="0"/>
              </a:spcBef>
              <a:buClr>
                <a:srgbClr val="000000"/>
              </a:buClr>
              <a:buSzPct val="100000"/>
              <a:buFont typeface="Arial"/>
              <a:buChar char="➢"/>
            </a:pPr>
            <a:r>
              <a:rPr lang="en" sz="2400"/>
              <a:t>A</a:t>
            </a:r>
            <a:r>
              <a:rPr lang="en" sz="2400">
                <a:solidFill>
                  <a:srgbClr val="FFFF00"/>
                </a:solidFill>
              </a:rPr>
              <a:t> Nebular Model </a:t>
            </a:r>
            <a:r>
              <a:rPr lang="en" sz="2400">
                <a:solidFill>
                  <a:srgbClr val="FFFFFF"/>
                </a:solidFill>
              </a:rPr>
              <a:t>is a model for the information of the solar system in which the sun and planets condensed from a cloud of gas and dust. </a:t>
            </a:r>
          </a:p>
          <a:p>
            <a:pPr marL="457200" lvl="0" indent="-381000" rtl="0">
              <a:spcBef>
                <a:spcPts val="0"/>
              </a:spcBef>
              <a:buClr>
                <a:srgbClr val="FFFFFF"/>
              </a:buClr>
              <a:buSzPct val="100000"/>
              <a:buFont typeface="Arial"/>
              <a:buChar char="➢"/>
            </a:pPr>
            <a:r>
              <a:rPr lang="en" sz="2400" u="sng">
                <a:solidFill>
                  <a:schemeClr val="hlink"/>
                </a:solidFill>
                <a:hlinkClick r:id="rId3"/>
              </a:rPr>
              <a:t>https://www.youtube.com/watch?v=UCp-XKeSvSY</a:t>
            </a:r>
          </a:p>
          <a:p>
            <a:pPr lvl="0" rtl="0">
              <a:spcBef>
                <a:spcPts val="0"/>
              </a:spcBef>
              <a:buNone/>
            </a:pPr>
            <a:endParaRPr sz="2400"/>
          </a:p>
        </p:txBody>
      </p:sp>
    </p:spTree>
  </p:cSld>
  <p:clrMapOvr>
    <a:masterClrMapping/>
  </p:clrMapOvr>
  <p:transition xmlns:p14="http://schemas.microsoft.com/office/powerpoint/2010/main" spd="slow">
    <p:cut/>
  </p:transition>
</p:sld>
</file>

<file path=ppt/slides/slide43.xml><?xml version="1.0" encoding="utf-8"?>
<p:sld xmlns:a="http://schemas.openxmlformats.org/drawingml/2006/main" xmlns:r="http://schemas.openxmlformats.org/officeDocument/2006/relationships" xmlns:p="http://schemas.openxmlformats.org/presentationml/2006/main">
  <p:cSld>
    <p:bg>
      <p:bgPr>
        <a:solidFill>
          <a:srgbClr val="A4C2F4"/>
        </a:solidFill>
        <a:effectLst/>
      </p:bgPr>
    </p:bg>
    <p:spTree>
      <p:nvGrpSpPr>
        <p:cNvPr id="1" name="Shape 313"/>
        <p:cNvGrpSpPr/>
        <p:nvPr/>
      </p:nvGrpSpPr>
      <p:grpSpPr>
        <a:xfrm>
          <a:off x="0" y="0"/>
          <a:ext cx="0" cy="0"/>
          <a:chOff x="0" y="0"/>
          <a:chExt cx="0" cy="0"/>
        </a:xfrm>
      </p:grpSpPr>
      <p:sp>
        <p:nvSpPr>
          <p:cNvPr id="314" name="Shape 314"/>
          <p:cNvSpPr txBox="1">
            <a:spLocks noGrp="1"/>
          </p:cNvSpPr>
          <p:nvPr>
            <p:ph type="title"/>
          </p:nvPr>
        </p:nvSpPr>
        <p:spPr>
          <a:xfrm>
            <a:off x="457200" y="205978"/>
            <a:ext cx="8229600" cy="857400"/>
          </a:xfrm>
          <a:prstGeom prst="rect">
            <a:avLst/>
          </a:prstGeom>
        </p:spPr>
        <p:txBody>
          <a:bodyPr lIns="91425" tIns="91425" rIns="91425" bIns="91425" anchor="b" anchorCtr="0">
            <a:noAutofit/>
          </a:bodyPr>
          <a:lstStyle/>
          <a:p>
            <a:pPr lvl="0" rtl="0">
              <a:spcBef>
                <a:spcPts val="0"/>
              </a:spcBef>
              <a:buNone/>
            </a:pPr>
            <a:r>
              <a:rPr lang="en"/>
              <a:t>Next the Nebula formed..</a:t>
            </a:r>
          </a:p>
        </p:txBody>
      </p:sp>
      <p:sp>
        <p:nvSpPr>
          <p:cNvPr id="315" name="Shape 315"/>
          <p:cNvSpPr txBox="1">
            <a:spLocks noGrp="1"/>
          </p:cNvSpPr>
          <p:nvPr>
            <p:ph type="body" idx="1"/>
          </p:nvPr>
        </p:nvSpPr>
        <p:spPr>
          <a:xfrm>
            <a:off x="457200" y="1175950"/>
            <a:ext cx="8229600" cy="3394500"/>
          </a:xfrm>
          <a:prstGeom prst="rect">
            <a:avLst/>
          </a:prstGeom>
        </p:spPr>
        <p:txBody>
          <a:bodyPr lIns="91425" tIns="91425" rIns="91425" bIns="91425" anchor="t" anchorCtr="0">
            <a:noAutofit/>
          </a:bodyPr>
          <a:lstStyle/>
          <a:p>
            <a:pPr marL="457200" lvl="0" indent="-381000" rtl="0">
              <a:spcBef>
                <a:spcPts val="0"/>
              </a:spcBef>
              <a:buClr>
                <a:srgbClr val="000000"/>
              </a:buClr>
              <a:buSzPct val="100000"/>
              <a:buFont typeface="Arial"/>
              <a:buChar char="❖"/>
            </a:pPr>
            <a:r>
              <a:rPr lang="en" sz="2400"/>
              <a:t>After the cloud collapsed, it formed a flat rotating disk. </a:t>
            </a:r>
          </a:p>
          <a:p>
            <a:pPr lvl="0" rtl="0">
              <a:spcBef>
                <a:spcPts val="0"/>
              </a:spcBef>
              <a:buNone/>
            </a:pPr>
            <a:endParaRPr sz="2400"/>
          </a:p>
          <a:p>
            <a:pPr marL="457200" lvl="0" indent="-381000" rtl="0">
              <a:spcBef>
                <a:spcPts val="0"/>
              </a:spcBef>
              <a:buClr>
                <a:srgbClr val="000000"/>
              </a:buClr>
              <a:buSzPct val="100000"/>
              <a:buFont typeface="Arial"/>
              <a:buChar char="❖"/>
            </a:pPr>
            <a:r>
              <a:rPr lang="en" sz="2400"/>
              <a:t>In the center with warmer temperatures and higher density, a star began to form. </a:t>
            </a:r>
          </a:p>
          <a:p>
            <a:pPr lvl="0" rtl="0">
              <a:spcBef>
                <a:spcPts val="0"/>
              </a:spcBef>
              <a:buNone/>
            </a:pPr>
            <a:endParaRPr sz="2400"/>
          </a:p>
          <a:p>
            <a:pPr marL="457200" lvl="0" indent="-381000" rtl="0">
              <a:spcBef>
                <a:spcPts val="0"/>
              </a:spcBef>
              <a:buClr>
                <a:srgbClr val="000000"/>
              </a:buClr>
              <a:buSzPct val="100000"/>
              <a:buFont typeface="Arial"/>
              <a:buChar char="❖"/>
            </a:pPr>
            <a:r>
              <a:rPr lang="en" sz="2400"/>
              <a:t>Because of the high speed that the Nebula spun, it became flattened. </a:t>
            </a:r>
          </a:p>
        </p:txBody>
      </p:sp>
      <p:pic>
        <p:nvPicPr>
          <p:cNvPr id="316" name="Shape 316"/>
          <p:cNvPicPr preferRelativeResize="0"/>
          <p:nvPr/>
        </p:nvPicPr>
        <p:blipFill>
          <a:blip r:embed="rId3">
            <a:alphaModFix amt="32000"/>
          </a:blip>
          <a:stretch>
            <a:fillRect/>
          </a:stretch>
        </p:blipFill>
        <p:spPr>
          <a:xfrm>
            <a:off x="-18" y="0"/>
            <a:ext cx="9144000" cy="5143500"/>
          </a:xfrm>
          <a:prstGeom prst="rect">
            <a:avLst/>
          </a:prstGeom>
          <a:noFill/>
          <a:ln>
            <a:noFill/>
          </a:ln>
        </p:spPr>
      </p:pic>
    </p:spTree>
  </p:cSld>
  <p:clrMapOvr>
    <a:masterClrMapping/>
  </p:clrMapOvr>
  <p:transition xmlns:p14="http://schemas.microsoft.com/office/powerpoint/2010/main" spd="slow">
    <p:cut/>
  </p:transition>
</p:sld>
</file>

<file path=ppt/slides/slide44.xml><?xml version="1.0" encoding="utf-8"?>
<p:sld xmlns:a="http://schemas.openxmlformats.org/drawingml/2006/main" xmlns:r="http://schemas.openxmlformats.org/officeDocument/2006/relationships" xmlns:p="http://schemas.openxmlformats.org/presentationml/2006/main">
  <p:cSld>
    <p:bg>
      <p:bgPr>
        <a:solidFill>
          <a:srgbClr val="A4C2F4"/>
        </a:solidFill>
        <a:effectLst/>
      </p:bgPr>
    </p:bg>
    <p:spTree>
      <p:nvGrpSpPr>
        <p:cNvPr id="1" name="Shape 320"/>
        <p:cNvGrpSpPr/>
        <p:nvPr/>
      </p:nvGrpSpPr>
      <p:grpSpPr>
        <a:xfrm>
          <a:off x="0" y="0"/>
          <a:ext cx="0" cy="0"/>
          <a:chOff x="0" y="0"/>
          <a:chExt cx="0" cy="0"/>
        </a:xfrm>
      </p:grpSpPr>
      <p:sp>
        <p:nvSpPr>
          <p:cNvPr id="321" name="Shape 321"/>
          <p:cNvSpPr txBox="1">
            <a:spLocks noGrp="1"/>
          </p:cNvSpPr>
          <p:nvPr>
            <p:ph type="title"/>
          </p:nvPr>
        </p:nvSpPr>
        <p:spPr>
          <a:xfrm>
            <a:off x="457200" y="205978"/>
            <a:ext cx="8229600" cy="857400"/>
          </a:xfrm>
          <a:prstGeom prst="rect">
            <a:avLst/>
          </a:prstGeom>
        </p:spPr>
        <p:txBody>
          <a:bodyPr lIns="91425" tIns="91425" rIns="91425" bIns="91425" anchor="b" anchorCtr="0">
            <a:noAutofit/>
          </a:bodyPr>
          <a:lstStyle/>
          <a:p>
            <a:pPr lvl="0" rtl="0">
              <a:spcBef>
                <a:spcPts val="0"/>
              </a:spcBef>
              <a:buNone/>
            </a:pPr>
            <a:r>
              <a:rPr lang="en"/>
              <a:t>Now what happens?				</a:t>
            </a:r>
          </a:p>
        </p:txBody>
      </p:sp>
      <p:sp>
        <p:nvSpPr>
          <p:cNvPr id="322" name="Shape 322"/>
          <p:cNvSpPr txBox="1">
            <a:spLocks noGrp="1"/>
          </p:cNvSpPr>
          <p:nvPr>
            <p:ph type="body" idx="1"/>
          </p:nvPr>
        </p:nvSpPr>
        <p:spPr>
          <a:xfrm>
            <a:off x="457200" y="1200150"/>
            <a:ext cx="8229600" cy="3725699"/>
          </a:xfrm>
          <a:prstGeom prst="rect">
            <a:avLst/>
          </a:prstGeom>
          <a:ln>
            <a:noFill/>
          </a:ln>
        </p:spPr>
        <p:txBody>
          <a:bodyPr lIns="91425" tIns="91425" rIns="91425" bIns="91425" anchor="t" anchorCtr="0">
            <a:noAutofit/>
          </a:bodyPr>
          <a:lstStyle/>
          <a:p>
            <a:pPr marL="457200" lvl="0" indent="-381000" rtl="0">
              <a:spcBef>
                <a:spcPts val="0"/>
              </a:spcBef>
              <a:buClr>
                <a:srgbClr val="000000"/>
              </a:buClr>
              <a:buSzPct val="100000"/>
              <a:buFont typeface="Arial"/>
              <a:buChar char="❖"/>
            </a:pPr>
            <a:r>
              <a:rPr lang="en" sz="2400"/>
              <a:t>With the leftover matter in the Nebula, small planets also known as </a:t>
            </a:r>
            <a:r>
              <a:rPr lang="en" sz="2400">
                <a:solidFill>
                  <a:srgbClr val="FFFF00"/>
                </a:solidFill>
              </a:rPr>
              <a:t>Planetesimals </a:t>
            </a:r>
            <a:r>
              <a:rPr lang="en" sz="2400"/>
              <a:t>form.</a:t>
            </a:r>
          </a:p>
          <a:p>
            <a:pPr lvl="0" rtl="0">
              <a:spcBef>
                <a:spcPts val="0"/>
              </a:spcBef>
              <a:buNone/>
            </a:pPr>
            <a:endParaRPr sz="2400"/>
          </a:p>
          <a:p>
            <a:pPr marL="457200" lvl="0" indent="-381000" rtl="0">
              <a:spcBef>
                <a:spcPts val="0"/>
              </a:spcBef>
              <a:buClr>
                <a:srgbClr val="000000"/>
              </a:buClr>
              <a:buSzPct val="100000"/>
              <a:buFont typeface="Arial"/>
              <a:buChar char="❖"/>
            </a:pPr>
            <a:r>
              <a:rPr lang="en" sz="2400"/>
              <a:t>This process is known as </a:t>
            </a:r>
            <a:r>
              <a:rPr lang="en" sz="2400">
                <a:solidFill>
                  <a:srgbClr val="FFFF00"/>
                </a:solidFill>
              </a:rPr>
              <a:t>Accretion.</a:t>
            </a:r>
          </a:p>
          <a:p>
            <a:pPr lvl="0" rtl="0">
              <a:spcBef>
                <a:spcPts val="0"/>
              </a:spcBef>
              <a:buNone/>
            </a:pPr>
            <a:endParaRPr sz="2400">
              <a:solidFill>
                <a:srgbClr val="FFFF00"/>
              </a:solidFill>
            </a:endParaRPr>
          </a:p>
          <a:p>
            <a:pPr marL="457200" lvl="0" indent="-381000" rtl="0">
              <a:spcBef>
                <a:spcPts val="0"/>
              </a:spcBef>
              <a:buClr>
                <a:srgbClr val="FFFFFF"/>
              </a:buClr>
              <a:buSzPct val="100000"/>
              <a:buFont typeface="Arial"/>
              <a:buChar char="❖"/>
            </a:pPr>
            <a:r>
              <a:rPr lang="en" sz="2400">
                <a:solidFill>
                  <a:srgbClr val="FFFFFF"/>
                </a:solidFill>
              </a:rPr>
              <a:t>The Nebular Theory explains how gas giants are different from terrestrial planets. The newly formed planets are capable of holding gases including helium and hydrogen.</a:t>
            </a:r>
          </a:p>
          <a:p>
            <a:pPr lvl="0" rtl="0">
              <a:spcBef>
                <a:spcPts val="0"/>
              </a:spcBef>
              <a:buNone/>
            </a:pPr>
            <a:endParaRPr>
              <a:solidFill>
                <a:srgbClr val="F3F3F3"/>
              </a:solidFill>
            </a:endParaRPr>
          </a:p>
        </p:txBody>
      </p:sp>
      <p:pic>
        <p:nvPicPr>
          <p:cNvPr id="323" name="Shape 323"/>
          <p:cNvPicPr preferRelativeResize="0"/>
          <p:nvPr/>
        </p:nvPicPr>
        <p:blipFill>
          <a:blip r:embed="rId3">
            <a:alphaModFix amt="40000"/>
          </a:blip>
          <a:stretch>
            <a:fillRect/>
          </a:stretch>
        </p:blipFill>
        <p:spPr>
          <a:xfrm>
            <a:off x="0" y="-24825"/>
            <a:ext cx="9144000" cy="5168324"/>
          </a:xfrm>
          <a:prstGeom prst="rect">
            <a:avLst/>
          </a:prstGeom>
          <a:noFill/>
          <a:ln>
            <a:noFill/>
          </a:ln>
        </p:spPr>
      </p:pic>
    </p:spTree>
  </p:cSld>
  <p:clrMapOvr>
    <a:masterClrMapping/>
  </p:clrMapOvr>
  <p:transition xmlns:p14="http://schemas.microsoft.com/office/powerpoint/2010/main" spd="slow">
    <p:cut/>
  </p:transition>
</p:sld>
</file>

<file path=ppt/slides/slide45.xml><?xml version="1.0" encoding="utf-8"?>
<p:sld xmlns:a="http://schemas.openxmlformats.org/drawingml/2006/main" xmlns:r="http://schemas.openxmlformats.org/officeDocument/2006/relationships" xmlns:p="http://schemas.openxmlformats.org/presentationml/2006/main">
  <p:cSld>
    <p:bg>
      <p:bgPr>
        <a:solidFill>
          <a:srgbClr val="A4C2F4"/>
        </a:solidFill>
        <a:effectLst/>
      </p:bgPr>
    </p:bg>
    <p:spTree>
      <p:nvGrpSpPr>
        <p:cNvPr id="1" name="Shape 327"/>
        <p:cNvGrpSpPr/>
        <p:nvPr/>
      </p:nvGrpSpPr>
      <p:grpSpPr>
        <a:xfrm>
          <a:off x="0" y="0"/>
          <a:ext cx="0" cy="0"/>
          <a:chOff x="0" y="0"/>
          <a:chExt cx="0" cy="0"/>
        </a:xfrm>
      </p:grpSpPr>
      <p:sp>
        <p:nvSpPr>
          <p:cNvPr id="328" name="Shape 328"/>
          <p:cNvSpPr txBox="1">
            <a:spLocks noGrp="1"/>
          </p:cNvSpPr>
          <p:nvPr>
            <p:ph type="body" idx="1"/>
          </p:nvPr>
        </p:nvSpPr>
        <p:spPr>
          <a:xfrm>
            <a:off x="1555950" y="1184675"/>
            <a:ext cx="7130699" cy="3918900"/>
          </a:xfrm>
          <a:prstGeom prst="rect">
            <a:avLst/>
          </a:prstGeom>
        </p:spPr>
        <p:txBody>
          <a:bodyPr lIns="91425" tIns="91425" rIns="91425" bIns="91425" anchor="t" anchorCtr="0">
            <a:noAutofit/>
          </a:bodyPr>
          <a:lstStyle/>
          <a:p>
            <a:pPr marL="457200" lvl="0" indent="-381000" rtl="0">
              <a:spcBef>
                <a:spcPts val="0"/>
              </a:spcBef>
              <a:buClr>
                <a:srgbClr val="000000"/>
              </a:buClr>
              <a:buSzPct val="100000"/>
              <a:buFont typeface="Arial"/>
              <a:buAutoNum type="arabicPeriod"/>
            </a:pPr>
            <a:r>
              <a:rPr lang="en" sz="2400"/>
              <a:t>What is the definition of a Nebula?</a:t>
            </a:r>
          </a:p>
          <a:p>
            <a:pPr rtl="0">
              <a:spcBef>
                <a:spcPts val="0"/>
              </a:spcBef>
              <a:buNone/>
            </a:pPr>
            <a:endParaRPr sz="2400"/>
          </a:p>
          <a:p>
            <a:pPr rtl="0">
              <a:spcBef>
                <a:spcPts val="0"/>
              </a:spcBef>
              <a:buNone/>
            </a:pPr>
            <a:r>
              <a:rPr lang="en" sz="2400"/>
              <a:t>2.) What is the definition of a Nebula Model?</a:t>
            </a:r>
          </a:p>
          <a:p>
            <a:pPr rtl="0">
              <a:spcBef>
                <a:spcPts val="0"/>
              </a:spcBef>
              <a:buNone/>
            </a:pPr>
            <a:endParaRPr sz="2400"/>
          </a:p>
          <a:p>
            <a:pPr rtl="0">
              <a:spcBef>
                <a:spcPts val="0"/>
              </a:spcBef>
              <a:buNone/>
            </a:pPr>
            <a:r>
              <a:rPr lang="en" sz="2400"/>
              <a:t>3.) True or False: Accretion is the leftover matter from Planets that form new ones</a:t>
            </a:r>
            <a:r>
              <a:rPr lang="en"/>
              <a:t> </a:t>
            </a:r>
          </a:p>
          <a:p>
            <a:pPr lvl="0" rtl="0">
              <a:spcBef>
                <a:spcPts val="0"/>
              </a:spcBef>
              <a:buNone/>
            </a:pPr>
            <a:endParaRPr sz="2400"/>
          </a:p>
        </p:txBody>
      </p:sp>
      <p:sp>
        <p:nvSpPr>
          <p:cNvPr id="329" name="Shape 329"/>
          <p:cNvSpPr txBox="1">
            <a:spLocks noGrp="1"/>
          </p:cNvSpPr>
          <p:nvPr>
            <p:ph type="title"/>
          </p:nvPr>
        </p:nvSpPr>
        <p:spPr>
          <a:xfrm>
            <a:off x="457200" y="205978"/>
            <a:ext cx="8229600" cy="857400"/>
          </a:xfrm>
          <a:prstGeom prst="rect">
            <a:avLst/>
          </a:prstGeom>
        </p:spPr>
        <p:txBody>
          <a:bodyPr lIns="91425" tIns="91425" rIns="91425" bIns="91425" anchor="b" anchorCtr="0">
            <a:noAutofit/>
          </a:bodyPr>
          <a:lstStyle/>
          <a:p>
            <a:pPr>
              <a:spcBef>
                <a:spcPts val="0"/>
              </a:spcBef>
              <a:buNone/>
            </a:pPr>
            <a:r>
              <a:rPr lang="en"/>
              <a:t>                    Quiz Time!</a:t>
            </a:r>
          </a:p>
        </p:txBody>
      </p:sp>
      <p:pic>
        <p:nvPicPr>
          <p:cNvPr id="330" name="Shape 330"/>
          <p:cNvPicPr preferRelativeResize="0"/>
          <p:nvPr/>
        </p:nvPicPr>
        <p:blipFill>
          <a:blip r:embed="rId3">
            <a:alphaModFix amt="32000"/>
          </a:blip>
          <a:stretch>
            <a:fillRect/>
          </a:stretch>
        </p:blipFill>
        <p:spPr>
          <a:xfrm>
            <a:off x="0" y="0"/>
            <a:ext cx="9144000" cy="5143500"/>
          </a:xfrm>
          <a:prstGeom prst="rect">
            <a:avLst/>
          </a:prstGeom>
          <a:noFill/>
          <a:ln>
            <a:noFill/>
          </a:ln>
        </p:spPr>
      </p:pic>
    </p:spTree>
  </p:cSld>
  <p:clrMapOvr>
    <a:masterClrMapping/>
  </p:clrMapOvr>
  <p:transition xmlns:p14="http://schemas.microsoft.com/office/powerpoint/2010/main" spd="slow">
    <p:cut/>
  </p:transition>
</p:sld>
</file>

<file path=ppt/slides/slide46.xml><?xml version="1.0" encoding="utf-8"?>
<p:sld xmlns:a="http://schemas.openxmlformats.org/drawingml/2006/main" xmlns:r="http://schemas.openxmlformats.org/officeDocument/2006/relationships" xmlns:p="http://schemas.openxmlformats.org/presentationml/2006/main">
  <p:cSld>
    <p:bg>
      <p:bgPr>
        <a:solidFill>
          <a:srgbClr val="A4C2F4"/>
        </a:solidFill>
        <a:effectLst/>
      </p:bgPr>
    </p:bg>
    <p:spTree>
      <p:nvGrpSpPr>
        <p:cNvPr id="1" name="Shape 334"/>
        <p:cNvGrpSpPr/>
        <p:nvPr/>
      </p:nvGrpSpPr>
      <p:grpSpPr>
        <a:xfrm>
          <a:off x="0" y="0"/>
          <a:ext cx="0" cy="0"/>
          <a:chOff x="0" y="0"/>
          <a:chExt cx="0" cy="0"/>
        </a:xfrm>
      </p:grpSpPr>
      <p:sp>
        <p:nvSpPr>
          <p:cNvPr id="335" name="Shape 335"/>
          <p:cNvSpPr txBox="1">
            <a:spLocks noGrp="1"/>
          </p:cNvSpPr>
          <p:nvPr>
            <p:ph type="title"/>
          </p:nvPr>
        </p:nvSpPr>
        <p:spPr>
          <a:xfrm>
            <a:off x="457200" y="205978"/>
            <a:ext cx="8229600" cy="857400"/>
          </a:xfrm>
          <a:prstGeom prst="rect">
            <a:avLst/>
          </a:prstGeom>
        </p:spPr>
        <p:txBody>
          <a:bodyPr lIns="91425" tIns="91425" rIns="91425" bIns="91425" anchor="b" anchorCtr="0">
            <a:noAutofit/>
          </a:bodyPr>
          <a:lstStyle/>
          <a:p>
            <a:pPr lvl="0" rtl="0">
              <a:spcBef>
                <a:spcPts val="0"/>
              </a:spcBef>
              <a:buNone/>
            </a:pPr>
            <a:r>
              <a:rPr lang="en"/>
              <a:t>How did the moon form 653</a:t>
            </a:r>
          </a:p>
        </p:txBody>
      </p:sp>
      <p:sp>
        <p:nvSpPr>
          <p:cNvPr id="336" name="Shape 336"/>
          <p:cNvSpPr txBox="1">
            <a:spLocks noGrp="1"/>
          </p:cNvSpPr>
          <p:nvPr>
            <p:ph type="body" idx="1"/>
          </p:nvPr>
        </p:nvSpPr>
        <p:spPr>
          <a:xfrm>
            <a:off x="457200" y="1200150"/>
            <a:ext cx="8229600" cy="3725699"/>
          </a:xfrm>
          <a:prstGeom prst="rect">
            <a:avLst/>
          </a:prstGeom>
        </p:spPr>
        <p:txBody>
          <a:bodyPr lIns="91425" tIns="91425" rIns="91425" bIns="91425" anchor="t" anchorCtr="0">
            <a:noAutofit/>
          </a:bodyPr>
          <a:lstStyle/>
          <a:p>
            <a:pPr lvl="0" rtl="0">
              <a:spcBef>
                <a:spcPts val="0"/>
              </a:spcBef>
              <a:buNone/>
            </a:pPr>
            <a:r>
              <a:rPr lang="en">
                <a:latin typeface="Bad Script"/>
                <a:ea typeface="Bad Script"/>
                <a:cs typeface="Bad Script"/>
                <a:sym typeface="Bad Script"/>
              </a:rPr>
              <a:t>in space over millions of years ago a Mars sized star hit earth(just a molten rock), the debris clumped together,  and the moon began to orbit the earth </a:t>
            </a:r>
          </a:p>
        </p:txBody>
      </p:sp>
    </p:spTree>
  </p:cSld>
  <p:clrMapOvr>
    <a:masterClrMapping/>
  </p:clrMapOvr>
  <p:transition xmlns:p14="http://schemas.microsoft.com/office/powerpoint/2010/main" spd="slow">
    <p:cut/>
  </p:transition>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A4C2F4"/>
        </a:solidFill>
        <a:effectLst/>
      </p:bgPr>
    </p:bg>
    <p:spTree>
      <p:nvGrpSpPr>
        <p:cNvPr id="1" name="Shape 56"/>
        <p:cNvGrpSpPr/>
        <p:nvPr/>
      </p:nvGrpSpPr>
      <p:grpSpPr>
        <a:xfrm>
          <a:off x="0" y="0"/>
          <a:ext cx="0" cy="0"/>
          <a:chOff x="0" y="0"/>
          <a:chExt cx="0" cy="0"/>
        </a:xfrm>
      </p:grpSpPr>
      <p:sp>
        <p:nvSpPr>
          <p:cNvPr id="57" name="Shape 57"/>
          <p:cNvSpPr txBox="1">
            <a:spLocks noGrp="1"/>
          </p:cNvSpPr>
          <p:nvPr>
            <p:ph type="body" idx="1"/>
          </p:nvPr>
        </p:nvSpPr>
        <p:spPr>
          <a:xfrm>
            <a:off x="457200" y="1244250"/>
            <a:ext cx="8229600" cy="3127500"/>
          </a:xfrm>
          <a:prstGeom prst="rect">
            <a:avLst/>
          </a:prstGeom>
        </p:spPr>
        <p:txBody>
          <a:bodyPr lIns="91425" tIns="91425" rIns="91425" bIns="91425" anchor="t" anchorCtr="0">
            <a:noAutofit/>
          </a:bodyPr>
          <a:lstStyle/>
          <a:p>
            <a:pPr marL="457200" lvl="0" indent="-342900" rtl="0">
              <a:spcBef>
                <a:spcPts val="0"/>
              </a:spcBef>
              <a:buClr>
                <a:srgbClr val="000000"/>
              </a:buClr>
              <a:buSzPct val="100000"/>
              <a:buFont typeface="Arial"/>
              <a:buChar char="-"/>
            </a:pPr>
            <a:r>
              <a:rPr lang="en" sz="1800"/>
              <a:t>The sun is not just the object all the planets orbit, it is also the source of heat and light for the entire system.</a:t>
            </a:r>
          </a:p>
          <a:p>
            <a:pPr marL="457200" lvl="0" indent="-342900" rtl="0">
              <a:spcBef>
                <a:spcPts val="0"/>
              </a:spcBef>
              <a:buClr>
                <a:srgbClr val="000000"/>
              </a:buClr>
              <a:buSzPct val="100000"/>
              <a:buFont typeface="Arial"/>
              <a:buChar char="-"/>
            </a:pPr>
            <a:r>
              <a:rPr lang="en" sz="1800"/>
              <a:t>Many patterns of human life follow the sun's cycle.</a:t>
            </a:r>
          </a:p>
          <a:p>
            <a:pPr lvl="0" rtl="0">
              <a:spcBef>
                <a:spcPts val="0"/>
              </a:spcBef>
              <a:buNone/>
            </a:pPr>
            <a:r>
              <a:rPr lang="en" sz="1800"/>
              <a:t>		Such As:</a:t>
            </a:r>
          </a:p>
          <a:p>
            <a:pPr lvl="0" rtl="0">
              <a:spcBef>
                <a:spcPts val="0"/>
              </a:spcBef>
              <a:buNone/>
            </a:pPr>
            <a:r>
              <a:rPr lang="en" sz="1800"/>
              <a:t>			-Rising in the morning</a:t>
            </a:r>
          </a:p>
          <a:p>
            <a:pPr lvl="0" rtl="0">
              <a:spcBef>
                <a:spcPts val="0"/>
              </a:spcBef>
              <a:buNone/>
            </a:pPr>
            <a:r>
              <a:rPr lang="en" sz="1800"/>
              <a:t>			-Eating meals throughout the day</a:t>
            </a:r>
          </a:p>
          <a:p>
            <a:pPr lvl="0" rtl="0">
              <a:spcBef>
                <a:spcPts val="0"/>
              </a:spcBef>
              <a:buNone/>
            </a:pPr>
            <a:r>
              <a:rPr lang="en" sz="1800"/>
              <a:t>			-Sleeping at night</a:t>
            </a:r>
          </a:p>
          <a:p>
            <a:pPr lvl="0" rtl="0">
              <a:spcBef>
                <a:spcPts val="0"/>
              </a:spcBef>
              <a:buNone/>
            </a:pPr>
            <a:endParaRPr sz="1800"/>
          </a:p>
          <a:p>
            <a:pPr marL="457200" lvl="0" indent="-342900" rtl="0">
              <a:spcBef>
                <a:spcPts val="0"/>
              </a:spcBef>
              <a:buClr>
                <a:srgbClr val="000000"/>
              </a:buClr>
              <a:buSzPct val="100000"/>
              <a:buFont typeface="Arial"/>
              <a:buChar char="-"/>
            </a:pPr>
            <a:r>
              <a:rPr lang="en" sz="1800"/>
              <a:t>Heat from the sun are the main cause of weather patterns on earth.</a:t>
            </a:r>
          </a:p>
        </p:txBody>
      </p:sp>
      <p:sp>
        <p:nvSpPr>
          <p:cNvPr id="58" name="Shape 58"/>
          <p:cNvSpPr txBox="1">
            <a:spLocks noGrp="1"/>
          </p:cNvSpPr>
          <p:nvPr>
            <p:ph type="title"/>
          </p:nvPr>
        </p:nvSpPr>
        <p:spPr>
          <a:xfrm>
            <a:off x="0" y="205975"/>
            <a:ext cx="9052200" cy="994200"/>
          </a:xfrm>
          <a:prstGeom prst="rect">
            <a:avLst/>
          </a:prstGeom>
        </p:spPr>
        <p:txBody>
          <a:bodyPr lIns="91425" tIns="91425" rIns="91425" bIns="91425" anchor="b" anchorCtr="0">
            <a:noAutofit/>
          </a:bodyPr>
          <a:lstStyle/>
          <a:p>
            <a:pPr lvl="0" rtl="0">
              <a:spcBef>
                <a:spcPts val="0"/>
              </a:spcBef>
              <a:buNone/>
            </a:pPr>
            <a:r>
              <a:rPr lang="en"/>
              <a:t>Everything Revolves Around the Sun</a:t>
            </a:r>
          </a:p>
        </p:txBody>
      </p:sp>
      <p:sp>
        <p:nvSpPr>
          <p:cNvPr id="59" name="Shape 59"/>
          <p:cNvSpPr txBox="1"/>
          <p:nvPr/>
        </p:nvSpPr>
        <p:spPr>
          <a:xfrm>
            <a:off x="3510650" y="4505200"/>
            <a:ext cx="1669799" cy="498899"/>
          </a:xfrm>
          <a:prstGeom prst="rect">
            <a:avLst/>
          </a:prstGeom>
          <a:noFill/>
          <a:ln>
            <a:noFill/>
          </a:ln>
        </p:spPr>
        <p:txBody>
          <a:bodyPr lIns="91425" tIns="91425" rIns="91425" bIns="91425" anchor="t" anchorCtr="0">
            <a:noAutofit/>
          </a:bodyPr>
          <a:lstStyle/>
          <a:p>
            <a:pPr lvl="0" rtl="0">
              <a:spcBef>
                <a:spcPts val="0"/>
              </a:spcBef>
              <a:buNone/>
            </a:pPr>
            <a:r>
              <a:rPr lang="en"/>
              <a:t>Made By: Nicole</a:t>
            </a:r>
          </a:p>
        </p:txBody>
      </p:sp>
      <p:sp>
        <p:nvSpPr>
          <p:cNvPr id="60" name="Shape 60"/>
          <p:cNvSpPr txBox="1"/>
          <p:nvPr/>
        </p:nvSpPr>
        <p:spPr>
          <a:xfrm>
            <a:off x="7530250" y="4510900"/>
            <a:ext cx="442499" cy="487499"/>
          </a:xfrm>
          <a:prstGeom prst="rect">
            <a:avLst/>
          </a:prstGeom>
          <a:noFill/>
          <a:ln>
            <a:noFill/>
          </a:ln>
        </p:spPr>
        <p:txBody>
          <a:bodyPr lIns="91425" tIns="91425" rIns="91425" bIns="91425" anchor="t" anchorCtr="0">
            <a:noAutofit/>
          </a:bodyPr>
          <a:lstStyle/>
          <a:p>
            <a:pPr lvl="0" rtl="0">
              <a:spcBef>
                <a:spcPts val="0"/>
              </a:spcBef>
              <a:buNone/>
            </a:pPr>
            <a:r>
              <a:rPr lang="en" sz="1800" b="1">
                <a:solidFill>
                  <a:schemeClr val="dk2"/>
                </a:solidFill>
              </a:rPr>
              <a:t>4</a:t>
            </a:r>
          </a:p>
        </p:txBody>
      </p:sp>
    </p:spTree>
  </p:cSld>
  <p:clrMapOvr>
    <a:masterClrMapping/>
  </p:clrMapOvr>
  <p:transition xmlns:p14="http://schemas.microsoft.com/office/powerpoint/2010/main" spd="slow">
    <p:cut/>
  </p:transition>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A4C2F4"/>
        </a:solidFill>
        <a:effectLst/>
      </p:bgPr>
    </p:bg>
    <p:spTree>
      <p:nvGrpSpPr>
        <p:cNvPr id="1" name="Shape 64"/>
        <p:cNvGrpSpPr/>
        <p:nvPr/>
      </p:nvGrpSpPr>
      <p:grpSpPr>
        <a:xfrm>
          <a:off x="0" y="0"/>
          <a:ext cx="0" cy="0"/>
          <a:chOff x="0" y="0"/>
          <a:chExt cx="0" cy="0"/>
        </a:xfrm>
      </p:grpSpPr>
      <p:sp>
        <p:nvSpPr>
          <p:cNvPr id="65" name="Shape 65"/>
          <p:cNvSpPr txBox="1">
            <a:spLocks noGrp="1"/>
          </p:cNvSpPr>
          <p:nvPr>
            <p:ph type="body" idx="1"/>
          </p:nvPr>
        </p:nvSpPr>
        <p:spPr>
          <a:xfrm>
            <a:off x="457200" y="1244250"/>
            <a:ext cx="8229600" cy="3127500"/>
          </a:xfrm>
          <a:prstGeom prst="rect">
            <a:avLst/>
          </a:prstGeom>
        </p:spPr>
        <p:txBody>
          <a:bodyPr lIns="91425" tIns="91425" rIns="91425" bIns="91425" anchor="t" anchorCtr="0">
            <a:noAutofit/>
          </a:bodyPr>
          <a:lstStyle/>
          <a:p>
            <a:pPr marL="457200" lvl="0" indent="-342900" rtl="0">
              <a:spcBef>
                <a:spcPts val="0"/>
              </a:spcBef>
              <a:buClr>
                <a:srgbClr val="000000"/>
              </a:buClr>
              <a:buSzPct val="100000"/>
              <a:buFont typeface="Arial"/>
              <a:buChar char="-"/>
            </a:pPr>
            <a:r>
              <a:rPr lang="en" sz="1800"/>
              <a:t>By watching the stars for many years the ancient Greeks calculated that the stars were more distant than the planets</a:t>
            </a:r>
          </a:p>
          <a:p>
            <a:pPr marL="457200" lvl="0" indent="-342900" rtl="0">
              <a:spcBef>
                <a:spcPts val="0"/>
              </a:spcBef>
              <a:buClr>
                <a:srgbClr val="000000"/>
              </a:buClr>
              <a:buSzPct val="100000"/>
              <a:buFont typeface="Arial"/>
              <a:buChar char="-"/>
            </a:pPr>
            <a:r>
              <a:rPr lang="en" sz="1800"/>
              <a:t>Over a thousand years later after the invention of the telescope people found other objects in the night sky. This included many faint stars and three more planets. (Uranus, Neptune, and Pluto)</a:t>
            </a:r>
          </a:p>
        </p:txBody>
      </p:sp>
      <p:sp>
        <p:nvSpPr>
          <p:cNvPr id="66" name="Shape 66"/>
          <p:cNvSpPr txBox="1">
            <a:spLocks noGrp="1"/>
          </p:cNvSpPr>
          <p:nvPr>
            <p:ph type="title"/>
          </p:nvPr>
        </p:nvSpPr>
        <p:spPr>
          <a:xfrm>
            <a:off x="356374" y="250050"/>
            <a:ext cx="8605499" cy="994200"/>
          </a:xfrm>
          <a:prstGeom prst="rect">
            <a:avLst/>
          </a:prstGeom>
        </p:spPr>
        <p:txBody>
          <a:bodyPr lIns="91425" tIns="91425" rIns="91425" bIns="91425" anchor="b" anchorCtr="0">
            <a:noAutofit/>
          </a:bodyPr>
          <a:lstStyle/>
          <a:p>
            <a:pPr marL="3200400" lvl="0" indent="0" rtl="0">
              <a:spcBef>
                <a:spcPts val="0"/>
              </a:spcBef>
              <a:buNone/>
            </a:pPr>
            <a:endParaRPr sz="3000"/>
          </a:p>
          <a:p>
            <a:pPr marL="0" lvl="0" indent="0" rtl="0">
              <a:spcBef>
                <a:spcPts val="0"/>
              </a:spcBef>
              <a:buNone/>
            </a:pPr>
            <a:r>
              <a:rPr lang="en" sz="3000"/>
              <a:t>Planets and Distant Stars are Visible in the Night Sky</a:t>
            </a:r>
          </a:p>
        </p:txBody>
      </p:sp>
      <p:sp>
        <p:nvSpPr>
          <p:cNvPr id="67" name="Shape 67"/>
          <p:cNvSpPr txBox="1"/>
          <p:nvPr/>
        </p:nvSpPr>
        <p:spPr>
          <a:xfrm>
            <a:off x="3510650" y="4505200"/>
            <a:ext cx="1669799" cy="498899"/>
          </a:xfrm>
          <a:prstGeom prst="rect">
            <a:avLst/>
          </a:prstGeom>
          <a:noFill/>
          <a:ln>
            <a:noFill/>
          </a:ln>
        </p:spPr>
        <p:txBody>
          <a:bodyPr lIns="91425" tIns="91425" rIns="91425" bIns="91425" anchor="t" anchorCtr="0">
            <a:noAutofit/>
          </a:bodyPr>
          <a:lstStyle/>
          <a:p>
            <a:pPr lvl="0" rtl="0">
              <a:spcBef>
                <a:spcPts val="0"/>
              </a:spcBef>
              <a:buNone/>
            </a:pPr>
            <a:r>
              <a:rPr lang="en"/>
              <a:t>Made By: Nicole</a:t>
            </a:r>
          </a:p>
        </p:txBody>
      </p:sp>
      <p:sp>
        <p:nvSpPr>
          <p:cNvPr id="68" name="Shape 68"/>
          <p:cNvSpPr txBox="1"/>
          <p:nvPr/>
        </p:nvSpPr>
        <p:spPr>
          <a:xfrm>
            <a:off x="7334375" y="4510900"/>
            <a:ext cx="515100" cy="487499"/>
          </a:xfrm>
          <a:prstGeom prst="rect">
            <a:avLst/>
          </a:prstGeom>
          <a:noFill/>
          <a:ln>
            <a:noFill/>
          </a:ln>
        </p:spPr>
        <p:txBody>
          <a:bodyPr lIns="91425" tIns="91425" rIns="91425" bIns="91425" anchor="t" anchorCtr="0">
            <a:noAutofit/>
          </a:bodyPr>
          <a:lstStyle/>
          <a:p>
            <a:pPr lvl="0" rtl="0">
              <a:spcBef>
                <a:spcPts val="0"/>
              </a:spcBef>
              <a:buNone/>
            </a:pPr>
            <a:r>
              <a:rPr lang="en" sz="1800" b="1">
                <a:solidFill>
                  <a:schemeClr val="dk2"/>
                </a:solidFill>
              </a:rPr>
              <a:t>5</a:t>
            </a:r>
          </a:p>
        </p:txBody>
      </p:sp>
      <p:sp>
        <p:nvSpPr>
          <p:cNvPr id="69" name="Shape 69"/>
          <p:cNvSpPr txBox="1"/>
          <p:nvPr/>
        </p:nvSpPr>
        <p:spPr>
          <a:xfrm>
            <a:off x="0" y="0"/>
            <a:ext cx="3000000" cy="3000000"/>
          </a:xfrm>
          <a:prstGeom prst="rect">
            <a:avLst/>
          </a:prstGeom>
          <a:noFill/>
          <a:ln>
            <a:noFill/>
          </a:ln>
        </p:spPr>
        <p:txBody>
          <a:bodyPr lIns="91425" tIns="91425" rIns="91425" bIns="91425" anchor="ctr" anchorCtr="0">
            <a:noAutofit/>
          </a:bodyPr>
          <a:lstStyle/>
          <a:p>
            <a:pPr lvl="0" rtl="0">
              <a:spcBef>
                <a:spcPts val="0"/>
              </a:spcBef>
              <a:buNone/>
            </a:pPr>
            <a:r>
              <a:rPr lang="en"/>
              <a:t> </a:t>
            </a:r>
          </a:p>
        </p:txBody>
      </p:sp>
    </p:spTree>
  </p:cSld>
  <p:clrMapOvr>
    <a:masterClrMapping/>
  </p:clrMapOvr>
  <p:transition xmlns:p14="http://schemas.microsoft.com/office/powerpoint/2010/main" spd="slow">
    <p:cut/>
  </p:transition>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A4C2F4"/>
        </a:solidFill>
        <a:effectLst/>
      </p:bgPr>
    </p:bg>
    <p:spTree>
      <p:nvGrpSpPr>
        <p:cNvPr id="1" name="Shape 73"/>
        <p:cNvGrpSpPr/>
        <p:nvPr/>
      </p:nvGrpSpPr>
      <p:grpSpPr>
        <a:xfrm>
          <a:off x="0" y="0"/>
          <a:ext cx="0" cy="0"/>
          <a:chOff x="0" y="0"/>
          <a:chExt cx="0" cy="0"/>
        </a:xfrm>
      </p:grpSpPr>
      <p:sp>
        <p:nvSpPr>
          <p:cNvPr id="74" name="Shape 74"/>
          <p:cNvSpPr txBox="1">
            <a:spLocks noGrp="1"/>
          </p:cNvSpPr>
          <p:nvPr>
            <p:ph type="body" idx="1"/>
          </p:nvPr>
        </p:nvSpPr>
        <p:spPr>
          <a:xfrm>
            <a:off x="457200" y="804500"/>
            <a:ext cx="8229600" cy="3278700"/>
          </a:xfrm>
          <a:prstGeom prst="rect">
            <a:avLst/>
          </a:prstGeom>
        </p:spPr>
        <p:txBody>
          <a:bodyPr lIns="91425" tIns="91425" rIns="91425" bIns="91425" anchor="t" anchorCtr="0">
            <a:noAutofit/>
          </a:bodyPr>
          <a:lstStyle/>
          <a:p>
            <a:pPr rtl="0">
              <a:spcBef>
                <a:spcPts val="0"/>
              </a:spcBef>
              <a:buNone/>
            </a:pPr>
            <a:r>
              <a:rPr lang="en" sz="3000" u="sng">
                <a:solidFill>
                  <a:schemeClr val="hlink"/>
                </a:solidFill>
                <a:hlinkClick r:id="rId3"/>
              </a:rPr>
              <a:t>https://www.youtube.com/watch?v=t-kzdR93bqw</a:t>
            </a:r>
          </a:p>
          <a:p>
            <a:pPr rtl="0">
              <a:spcBef>
                <a:spcPts val="0"/>
              </a:spcBef>
              <a:buNone/>
            </a:pPr>
            <a:endParaRPr sz="3000"/>
          </a:p>
          <a:p>
            <a:pPr lvl="0" rtl="0">
              <a:spcBef>
                <a:spcPts val="0"/>
              </a:spcBef>
              <a:buClr>
                <a:schemeClr val="dk1"/>
              </a:buClr>
              <a:buSzPct val="36666"/>
              <a:buFont typeface="Arial"/>
              <a:buNone/>
            </a:pPr>
            <a:r>
              <a:rPr lang="en" sz="3000" u="sng">
                <a:latin typeface="Arial"/>
                <a:ea typeface="Arial"/>
                <a:cs typeface="Arial"/>
                <a:sym typeface="Arial"/>
                <a:hlinkClick r:id="rId4"/>
              </a:rPr>
              <a:t>https://www.youtube.com/watch?v=TBmZjOHrVJ</a:t>
            </a:r>
            <a:r>
              <a:rPr lang="en" sz="3000"/>
              <a:t>0</a:t>
            </a:r>
          </a:p>
          <a:p>
            <a:pPr lvl="0" algn="ctr" rtl="0">
              <a:lnSpc>
                <a:spcPct val="120000"/>
              </a:lnSpc>
              <a:spcBef>
                <a:spcPts val="0"/>
              </a:spcBef>
              <a:buClr>
                <a:schemeClr val="dk1"/>
              </a:buClr>
              <a:buSzPct val="110000"/>
              <a:buFont typeface="Arial"/>
              <a:buNone/>
            </a:pPr>
            <a:r>
              <a:rPr lang="en" sz="1000" u="sng">
                <a:solidFill>
                  <a:srgbClr val="1155CC"/>
                </a:solidFill>
                <a:hlinkClick r:id="rId5"/>
              </a:rPr>
              <a:t>http://video.nationalgeographic.com/video/101-videos/sun-101-sci</a:t>
            </a:r>
          </a:p>
          <a:p>
            <a:pPr lvl="0" rtl="0">
              <a:spcBef>
                <a:spcPts val="0"/>
              </a:spcBef>
              <a:buNone/>
            </a:pPr>
            <a:endParaRPr/>
          </a:p>
          <a:p>
            <a:pPr lvl="0" rtl="0">
              <a:spcBef>
                <a:spcPts val="0"/>
              </a:spcBef>
              <a:buNone/>
            </a:pPr>
            <a:r>
              <a:rPr lang="en" sz="3000"/>
              <a:t>https://www.youtube.com/watch?v=7t3aXb3LpWg</a:t>
            </a:r>
          </a:p>
        </p:txBody>
      </p:sp>
      <p:sp>
        <p:nvSpPr>
          <p:cNvPr id="75" name="Shape 75"/>
          <p:cNvSpPr txBox="1">
            <a:spLocks noGrp="1"/>
          </p:cNvSpPr>
          <p:nvPr>
            <p:ph type="title"/>
          </p:nvPr>
        </p:nvSpPr>
        <p:spPr>
          <a:xfrm>
            <a:off x="457200" y="100701"/>
            <a:ext cx="8229600" cy="703799"/>
          </a:xfrm>
          <a:prstGeom prst="rect">
            <a:avLst/>
          </a:prstGeom>
        </p:spPr>
        <p:txBody>
          <a:bodyPr lIns="91425" tIns="91425" rIns="91425" bIns="91425" anchor="b" anchorCtr="0">
            <a:noAutofit/>
          </a:bodyPr>
          <a:lstStyle/>
          <a:p>
            <a:pPr lvl="0" rtl="0">
              <a:spcBef>
                <a:spcPts val="0"/>
              </a:spcBef>
              <a:buNone/>
            </a:pPr>
            <a:r>
              <a:rPr lang="en"/>
              <a:t>Videos</a:t>
            </a:r>
          </a:p>
        </p:txBody>
      </p:sp>
      <p:sp>
        <p:nvSpPr>
          <p:cNvPr id="76" name="Shape 76"/>
          <p:cNvSpPr txBox="1"/>
          <p:nvPr/>
        </p:nvSpPr>
        <p:spPr>
          <a:xfrm>
            <a:off x="3510650" y="4505200"/>
            <a:ext cx="1669799" cy="498899"/>
          </a:xfrm>
          <a:prstGeom prst="rect">
            <a:avLst/>
          </a:prstGeom>
          <a:noFill/>
          <a:ln>
            <a:noFill/>
          </a:ln>
        </p:spPr>
        <p:txBody>
          <a:bodyPr lIns="91425" tIns="91425" rIns="91425" bIns="91425" anchor="t" anchorCtr="0">
            <a:noAutofit/>
          </a:bodyPr>
          <a:lstStyle/>
          <a:p>
            <a:pPr lvl="0" rtl="0">
              <a:spcBef>
                <a:spcPts val="0"/>
              </a:spcBef>
              <a:buNone/>
            </a:pPr>
            <a:r>
              <a:rPr lang="en"/>
              <a:t>Made By: Taylor</a:t>
            </a:r>
          </a:p>
        </p:txBody>
      </p:sp>
      <p:sp>
        <p:nvSpPr>
          <p:cNvPr id="77" name="Shape 77"/>
          <p:cNvSpPr txBox="1"/>
          <p:nvPr/>
        </p:nvSpPr>
        <p:spPr>
          <a:xfrm>
            <a:off x="7559275" y="4516600"/>
            <a:ext cx="544200" cy="487499"/>
          </a:xfrm>
          <a:prstGeom prst="rect">
            <a:avLst/>
          </a:prstGeom>
          <a:noFill/>
          <a:ln>
            <a:noFill/>
          </a:ln>
        </p:spPr>
        <p:txBody>
          <a:bodyPr lIns="91425" tIns="91425" rIns="91425" bIns="91425" anchor="t" anchorCtr="0">
            <a:noAutofit/>
          </a:bodyPr>
          <a:lstStyle/>
          <a:p>
            <a:pPr lvl="0" rtl="0">
              <a:spcBef>
                <a:spcPts val="0"/>
              </a:spcBef>
              <a:buNone/>
            </a:pPr>
            <a:r>
              <a:rPr lang="en" sz="1800" b="1">
                <a:solidFill>
                  <a:schemeClr val="dk2"/>
                </a:solidFill>
              </a:rPr>
              <a:t>6</a:t>
            </a:r>
          </a:p>
        </p:txBody>
      </p:sp>
    </p:spTree>
  </p:cSld>
  <p:clrMapOvr>
    <a:masterClrMapping/>
  </p:clrMapOvr>
  <p:transition xmlns:p14="http://schemas.microsoft.com/office/powerpoint/2010/main" spd="slow">
    <p:cut/>
  </p:transition>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A4C2F4"/>
        </a:solidFill>
        <a:effectLst/>
      </p:bgPr>
    </p:bg>
    <p:spTree>
      <p:nvGrpSpPr>
        <p:cNvPr id="1" name="Shape 81"/>
        <p:cNvGrpSpPr/>
        <p:nvPr/>
      </p:nvGrpSpPr>
      <p:grpSpPr>
        <a:xfrm>
          <a:off x="0" y="0"/>
          <a:ext cx="0" cy="0"/>
          <a:chOff x="0" y="0"/>
          <a:chExt cx="0" cy="0"/>
        </a:xfrm>
      </p:grpSpPr>
      <p:sp>
        <p:nvSpPr>
          <p:cNvPr id="82" name="Shape 82"/>
          <p:cNvSpPr txBox="1">
            <a:spLocks noGrp="1"/>
          </p:cNvSpPr>
          <p:nvPr>
            <p:ph type="body" idx="1"/>
          </p:nvPr>
        </p:nvSpPr>
        <p:spPr>
          <a:xfrm>
            <a:off x="370150" y="859750"/>
            <a:ext cx="8229600" cy="3127500"/>
          </a:xfrm>
          <a:prstGeom prst="rect">
            <a:avLst/>
          </a:prstGeom>
        </p:spPr>
        <p:txBody>
          <a:bodyPr lIns="91425" tIns="91425" rIns="91425" bIns="91425" anchor="t" anchorCtr="0">
            <a:noAutofit/>
          </a:bodyPr>
          <a:lstStyle/>
          <a:p>
            <a:pPr lvl="0" rtl="0">
              <a:spcBef>
                <a:spcPts val="0"/>
              </a:spcBef>
              <a:buNone/>
            </a:pPr>
            <a:r>
              <a:rPr lang="en" sz="1200"/>
              <a:t>The first question is going to be a question to test what you already know.</a:t>
            </a:r>
          </a:p>
          <a:p>
            <a:pPr lvl="0" rtl="0">
              <a:spcBef>
                <a:spcPts val="0"/>
              </a:spcBef>
              <a:buNone/>
            </a:pPr>
            <a:endParaRPr sz="1200"/>
          </a:p>
          <a:p>
            <a:pPr marL="457200" lvl="0" indent="-304800" rtl="0">
              <a:spcBef>
                <a:spcPts val="0"/>
              </a:spcBef>
              <a:buClr>
                <a:srgbClr val="000000"/>
              </a:buClr>
              <a:buSzPct val="100000"/>
              <a:buFont typeface="Arial"/>
              <a:buAutoNum type="arabicPeriod"/>
            </a:pPr>
            <a:r>
              <a:rPr lang="en" sz="1200"/>
              <a:t>What are the five planets in addition to Earth?</a:t>
            </a:r>
          </a:p>
          <a:p>
            <a:pPr lvl="0" rtl="0">
              <a:spcBef>
                <a:spcPts val="0"/>
              </a:spcBef>
              <a:buNone/>
            </a:pPr>
            <a:endParaRPr sz="1200"/>
          </a:p>
          <a:p>
            <a:pPr marL="457200" lvl="0" indent="-304800" rtl="0">
              <a:spcBef>
                <a:spcPts val="0"/>
              </a:spcBef>
              <a:buClr>
                <a:srgbClr val="000000"/>
              </a:buClr>
              <a:buSzPct val="100000"/>
              <a:buFont typeface="Arial"/>
              <a:buAutoNum type="arabicPeriod"/>
            </a:pPr>
            <a:r>
              <a:rPr lang="en" sz="1200"/>
              <a:t>What did the Greeks call the brighter objects that change directions and cross the path of stars?</a:t>
            </a:r>
          </a:p>
          <a:p>
            <a:pPr lvl="0" rtl="0">
              <a:spcBef>
                <a:spcPts val="0"/>
              </a:spcBef>
              <a:buNone/>
            </a:pPr>
            <a:endParaRPr sz="1200"/>
          </a:p>
          <a:p>
            <a:pPr lvl="0" rtl="0">
              <a:spcBef>
                <a:spcPts val="0"/>
              </a:spcBef>
              <a:buNone/>
            </a:pPr>
            <a:r>
              <a:rPr lang="en" sz="1200"/>
              <a:t>3.      Would the sun be considered a star?</a:t>
            </a:r>
          </a:p>
          <a:p>
            <a:pPr lvl="0" rtl="0">
              <a:spcBef>
                <a:spcPts val="0"/>
              </a:spcBef>
              <a:buNone/>
            </a:pPr>
            <a:endParaRPr sz="1200"/>
          </a:p>
          <a:p>
            <a:pPr lvl="0" rtl="0">
              <a:spcBef>
                <a:spcPts val="0"/>
              </a:spcBef>
              <a:buNone/>
            </a:pPr>
            <a:r>
              <a:rPr lang="en" sz="1200"/>
              <a:t>4.      What is the sun’s diameter?</a:t>
            </a:r>
          </a:p>
          <a:p>
            <a:pPr lvl="0" rtl="0">
              <a:spcBef>
                <a:spcPts val="0"/>
              </a:spcBef>
              <a:buNone/>
            </a:pPr>
            <a:endParaRPr sz="1200"/>
          </a:p>
          <a:p>
            <a:pPr lvl="0" rtl="0">
              <a:spcBef>
                <a:spcPts val="0"/>
              </a:spcBef>
              <a:buNone/>
            </a:pPr>
            <a:r>
              <a:rPr lang="en" sz="1200"/>
              <a:t>5.      True or False: All the planets orbit around the Earth?</a:t>
            </a:r>
          </a:p>
          <a:p>
            <a:pPr lvl="0" rtl="0">
              <a:spcBef>
                <a:spcPts val="0"/>
              </a:spcBef>
              <a:buNone/>
            </a:pPr>
            <a:endParaRPr sz="1200"/>
          </a:p>
          <a:p>
            <a:pPr lvl="0" rtl="0">
              <a:spcBef>
                <a:spcPts val="0"/>
              </a:spcBef>
              <a:buNone/>
            </a:pPr>
            <a:r>
              <a:rPr lang="en" sz="1200"/>
              <a:t>6.       Heat from the sun is the main cause of? </a:t>
            </a:r>
          </a:p>
          <a:p>
            <a:pPr marL="457200" lvl="0" indent="-304800" rtl="0">
              <a:spcBef>
                <a:spcPts val="0"/>
              </a:spcBef>
              <a:buClr>
                <a:srgbClr val="000000"/>
              </a:buClr>
              <a:buSzPct val="100000"/>
              <a:buFont typeface="Arial"/>
              <a:buAutoNum type="alphaLcPeriod"/>
            </a:pPr>
            <a:r>
              <a:rPr lang="en" sz="1200"/>
              <a:t> Endangering animals</a:t>
            </a:r>
          </a:p>
          <a:p>
            <a:pPr marL="457200" lvl="0" indent="-304800" rtl="0">
              <a:spcBef>
                <a:spcPts val="0"/>
              </a:spcBef>
              <a:buClr>
                <a:srgbClr val="000000"/>
              </a:buClr>
              <a:buSzPct val="100000"/>
              <a:buFont typeface="Arial"/>
              <a:buAutoNum type="alphaLcPeriod"/>
            </a:pPr>
            <a:r>
              <a:rPr lang="en" sz="1200"/>
              <a:t>Weather patterns on Earth</a:t>
            </a:r>
          </a:p>
          <a:p>
            <a:pPr marL="457200" lvl="0" indent="-304800" rtl="0">
              <a:spcBef>
                <a:spcPts val="0"/>
              </a:spcBef>
              <a:buClr>
                <a:srgbClr val="000000"/>
              </a:buClr>
              <a:buSzPct val="100000"/>
              <a:buFont typeface="Arial"/>
              <a:buAutoNum type="alphaLcPeriod"/>
            </a:pPr>
            <a:r>
              <a:rPr lang="en" sz="1200"/>
              <a:t>Lakes and rivers drying up</a:t>
            </a:r>
          </a:p>
          <a:p>
            <a:pPr lvl="0" rtl="0">
              <a:spcBef>
                <a:spcPts val="0"/>
              </a:spcBef>
              <a:buNone/>
            </a:pPr>
            <a:endParaRPr sz="1200"/>
          </a:p>
          <a:p>
            <a:pPr lvl="0" rtl="0">
              <a:spcBef>
                <a:spcPts val="0"/>
              </a:spcBef>
              <a:buNone/>
            </a:pPr>
            <a:r>
              <a:rPr lang="en" sz="1200"/>
              <a:t>7.       Are stars more distant than planets?</a:t>
            </a:r>
          </a:p>
          <a:p>
            <a:pPr lvl="0" rtl="0">
              <a:spcBef>
                <a:spcPts val="0"/>
              </a:spcBef>
              <a:buNone/>
            </a:pPr>
            <a:endParaRPr sz="1200"/>
          </a:p>
          <a:p>
            <a:pPr lvl="0" rtl="0">
              <a:spcBef>
                <a:spcPts val="0"/>
              </a:spcBef>
              <a:buNone/>
            </a:pPr>
            <a:r>
              <a:rPr lang="en" sz="1200"/>
              <a:t>8.       What are the other three planets that scientist found when they invented the telescope?</a:t>
            </a:r>
          </a:p>
        </p:txBody>
      </p:sp>
      <p:sp>
        <p:nvSpPr>
          <p:cNvPr id="83" name="Shape 83"/>
          <p:cNvSpPr txBox="1">
            <a:spLocks noGrp="1"/>
          </p:cNvSpPr>
          <p:nvPr>
            <p:ph type="title"/>
          </p:nvPr>
        </p:nvSpPr>
        <p:spPr>
          <a:xfrm>
            <a:off x="230750" y="0"/>
            <a:ext cx="8229600" cy="950399"/>
          </a:xfrm>
          <a:prstGeom prst="rect">
            <a:avLst/>
          </a:prstGeom>
        </p:spPr>
        <p:txBody>
          <a:bodyPr lIns="91425" tIns="91425" rIns="91425" bIns="91425" anchor="b" anchorCtr="0">
            <a:noAutofit/>
          </a:bodyPr>
          <a:lstStyle/>
          <a:p>
            <a:pPr lvl="0" rtl="0">
              <a:spcBef>
                <a:spcPts val="0"/>
              </a:spcBef>
              <a:buNone/>
            </a:pPr>
            <a:r>
              <a:rPr lang="en" sz="2400"/>
              <a:t>Chapter 19 Section 1 Questions</a:t>
            </a:r>
          </a:p>
        </p:txBody>
      </p:sp>
      <p:sp>
        <p:nvSpPr>
          <p:cNvPr id="84" name="Shape 84"/>
          <p:cNvSpPr txBox="1"/>
          <p:nvPr/>
        </p:nvSpPr>
        <p:spPr>
          <a:xfrm>
            <a:off x="3510650" y="4505200"/>
            <a:ext cx="1669799" cy="498899"/>
          </a:xfrm>
          <a:prstGeom prst="rect">
            <a:avLst/>
          </a:prstGeom>
          <a:noFill/>
          <a:ln>
            <a:noFill/>
          </a:ln>
        </p:spPr>
        <p:txBody>
          <a:bodyPr lIns="91425" tIns="91425" rIns="91425" bIns="91425" anchor="t" anchorCtr="0">
            <a:noAutofit/>
          </a:bodyPr>
          <a:lstStyle/>
          <a:p>
            <a:pPr lvl="0" rtl="0">
              <a:spcBef>
                <a:spcPts val="0"/>
              </a:spcBef>
              <a:buNone/>
            </a:pPr>
            <a:r>
              <a:rPr lang="en"/>
              <a:t>Made By: Siani</a:t>
            </a:r>
          </a:p>
        </p:txBody>
      </p:sp>
      <p:sp>
        <p:nvSpPr>
          <p:cNvPr id="85" name="Shape 85"/>
          <p:cNvSpPr txBox="1"/>
          <p:nvPr/>
        </p:nvSpPr>
        <p:spPr>
          <a:xfrm flipH="1">
            <a:off x="7573874" y="4301975"/>
            <a:ext cx="565800" cy="551399"/>
          </a:xfrm>
          <a:prstGeom prst="rect">
            <a:avLst/>
          </a:prstGeom>
          <a:noFill/>
          <a:ln>
            <a:noFill/>
          </a:ln>
        </p:spPr>
        <p:txBody>
          <a:bodyPr lIns="91425" tIns="91425" rIns="91425" bIns="91425" anchor="t" anchorCtr="0">
            <a:noAutofit/>
          </a:bodyPr>
          <a:lstStyle/>
          <a:p>
            <a:pPr lvl="0" rtl="0">
              <a:spcBef>
                <a:spcPts val="0"/>
              </a:spcBef>
              <a:buNone/>
            </a:pPr>
            <a:r>
              <a:rPr lang="en" sz="1800" b="1">
                <a:solidFill>
                  <a:srgbClr val="00387E"/>
                </a:solidFill>
              </a:rPr>
              <a:t>7</a:t>
            </a:r>
          </a:p>
        </p:txBody>
      </p:sp>
    </p:spTree>
  </p:cSld>
  <p:clrMapOvr>
    <a:masterClrMapping/>
  </p:clrMapOvr>
  <p:transition xmlns:p14="http://schemas.microsoft.com/office/powerpoint/2010/main" spd="slow">
    <p:cut/>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89"/>
        <p:cNvGrpSpPr/>
        <p:nvPr/>
      </p:nvGrpSpPr>
      <p:grpSpPr>
        <a:xfrm>
          <a:off x="0" y="0"/>
          <a:ext cx="0" cy="0"/>
          <a:chOff x="0" y="0"/>
          <a:chExt cx="0" cy="0"/>
        </a:xfrm>
      </p:grpSpPr>
      <p:sp>
        <p:nvSpPr>
          <p:cNvPr id="90" name="Shape 90"/>
          <p:cNvSpPr txBox="1">
            <a:spLocks noGrp="1"/>
          </p:cNvSpPr>
          <p:nvPr>
            <p:ph type="title"/>
          </p:nvPr>
        </p:nvSpPr>
        <p:spPr>
          <a:xfrm>
            <a:off x="457200" y="205978"/>
            <a:ext cx="8229600" cy="857400"/>
          </a:xfrm>
          <a:prstGeom prst="rect">
            <a:avLst/>
          </a:prstGeom>
        </p:spPr>
        <p:txBody>
          <a:bodyPr lIns="91425" tIns="91425" rIns="91425" bIns="91425" anchor="b" anchorCtr="0">
            <a:noAutofit/>
          </a:bodyPr>
          <a:lstStyle/>
          <a:p>
            <a:pPr>
              <a:spcBef>
                <a:spcPts val="0"/>
              </a:spcBef>
              <a:buNone/>
            </a:pPr>
            <a:r>
              <a:rPr lang="en"/>
              <a:t>Earth is a part of this solar system</a:t>
            </a:r>
          </a:p>
        </p:txBody>
      </p:sp>
      <p:sp>
        <p:nvSpPr>
          <p:cNvPr id="91" name="Shape 91"/>
          <p:cNvSpPr txBox="1">
            <a:spLocks noGrp="1"/>
          </p:cNvSpPr>
          <p:nvPr>
            <p:ph type="body" idx="1"/>
          </p:nvPr>
        </p:nvSpPr>
        <p:spPr>
          <a:xfrm>
            <a:off x="457200" y="1200150"/>
            <a:ext cx="8229600" cy="3725699"/>
          </a:xfrm>
          <a:prstGeom prst="rect">
            <a:avLst/>
          </a:prstGeom>
        </p:spPr>
        <p:txBody>
          <a:bodyPr lIns="91425" tIns="91425" rIns="91425" bIns="91425" anchor="t" anchorCtr="0">
            <a:noAutofit/>
          </a:bodyPr>
          <a:lstStyle/>
          <a:p>
            <a:pPr marL="457200" lvl="0" indent="-342900" rtl="0">
              <a:lnSpc>
                <a:spcPct val="120000"/>
              </a:lnSpc>
              <a:spcBef>
                <a:spcPts val="0"/>
              </a:spcBef>
              <a:buClr>
                <a:srgbClr val="E06666"/>
              </a:buClr>
              <a:buSzPct val="100000"/>
              <a:buFont typeface="Arial"/>
              <a:buChar char="●"/>
            </a:pPr>
            <a:r>
              <a:rPr lang="en" sz="1800">
                <a:solidFill>
                  <a:srgbClr val="E06666"/>
                </a:solidFill>
                <a:latin typeface="Consolas"/>
                <a:ea typeface="Consolas"/>
                <a:cs typeface="Consolas"/>
                <a:sym typeface="Consolas"/>
              </a:rPr>
              <a:t>The solar system has its own parts and sets of rules</a:t>
            </a:r>
          </a:p>
          <a:p>
            <a:pPr marL="457200" lvl="0" indent="-342900" rtl="0">
              <a:lnSpc>
                <a:spcPct val="120000"/>
              </a:lnSpc>
              <a:spcBef>
                <a:spcPts val="0"/>
              </a:spcBef>
              <a:buClr>
                <a:srgbClr val="3C78D8"/>
              </a:buClr>
              <a:buSzPct val="100000"/>
              <a:buFont typeface="Arial"/>
              <a:buChar char="●"/>
            </a:pPr>
            <a:r>
              <a:rPr lang="en" sz="1800">
                <a:solidFill>
                  <a:srgbClr val="3C78D8"/>
                </a:solidFill>
                <a:latin typeface="Consolas"/>
                <a:ea typeface="Consolas"/>
                <a:cs typeface="Consolas"/>
                <a:sym typeface="Consolas"/>
              </a:rPr>
              <a:t>Solar System- the sun and all things that orbit around it</a:t>
            </a:r>
          </a:p>
          <a:p>
            <a:pPr marL="457200" lvl="0" indent="-342900" rtl="0">
              <a:lnSpc>
                <a:spcPct val="120000"/>
              </a:lnSpc>
              <a:spcBef>
                <a:spcPts val="0"/>
              </a:spcBef>
              <a:buClr>
                <a:srgbClr val="CC0000"/>
              </a:buClr>
              <a:buSzPct val="100000"/>
              <a:buFont typeface="Arial"/>
              <a:buChar char="●"/>
            </a:pPr>
            <a:r>
              <a:rPr lang="en" sz="1800">
                <a:solidFill>
                  <a:srgbClr val="CC0000"/>
                </a:solidFill>
                <a:latin typeface="Consolas"/>
                <a:ea typeface="Consolas"/>
                <a:cs typeface="Consolas"/>
                <a:sym typeface="Consolas"/>
              </a:rPr>
              <a:t>The sun makes up 99% of the total mass of the solar system</a:t>
            </a:r>
          </a:p>
          <a:p>
            <a:pPr marL="457200" lvl="0" indent="-342900" rtl="0">
              <a:lnSpc>
                <a:spcPct val="120000"/>
              </a:lnSpc>
              <a:spcBef>
                <a:spcPts val="0"/>
              </a:spcBef>
              <a:buClr>
                <a:srgbClr val="38761D"/>
              </a:buClr>
              <a:buSzPct val="100000"/>
              <a:buFont typeface="Arial"/>
              <a:buChar char="●"/>
            </a:pPr>
            <a:r>
              <a:rPr lang="en" sz="1800">
                <a:solidFill>
                  <a:srgbClr val="38761D"/>
                </a:solidFill>
                <a:latin typeface="Consolas"/>
                <a:ea typeface="Consolas"/>
                <a:cs typeface="Consolas"/>
                <a:sym typeface="Consolas"/>
              </a:rPr>
              <a:t>The 9 planets and moon make up the other 1%</a:t>
            </a:r>
          </a:p>
          <a:p>
            <a:pPr marL="457200" lvl="0" indent="-342900" rtl="0">
              <a:lnSpc>
                <a:spcPct val="120000"/>
              </a:lnSpc>
              <a:spcBef>
                <a:spcPts val="0"/>
              </a:spcBef>
              <a:buClr>
                <a:srgbClr val="BF9000"/>
              </a:buClr>
              <a:buSzPct val="100000"/>
              <a:buFont typeface="Arial"/>
              <a:buChar char="●"/>
            </a:pPr>
            <a:r>
              <a:rPr lang="en" sz="1800">
                <a:solidFill>
                  <a:srgbClr val="BF9000"/>
                </a:solidFill>
                <a:latin typeface="Consolas"/>
                <a:ea typeface="Consolas"/>
                <a:cs typeface="Consolas"/>
                <a:sym typeface="Consolas"/>
              </a:rPr>
              <a:t>The solar system has many smaller objects such as meteoroids,asteroids,comets,gas and dust</a:t>
            </a:r>
          </a:p>
          <a:p>
            <a:pPr marL="457200" lvl="0" indent="-342900" rtl="0">
              <a:lnSpc>
                <a:spcPct val="120000"/>
              </a:lnSpc>
              <a:spcBef>
                <a:spcPts val="0"/>
              </a:spcBef>
              <a:buClr>
                <a:srgbClr val="6AA84F"/>
              </a:buClr>
              <a:buSzPct val="100000"/>
              <a:buFont typeface="Arial"/>
              <a:buChar char="●"/>
            </a:pPr>
            <a:r>
              <a:rPr lang="en" sz="1800">
                <a:solidFill>
                  <a:srgbClr val="6AA84F"/>
                </a:solidFill>
                <a:latin typeface="Consolas"/>
                <a:ea typeface="Consolas"/>
                <a:cs typeface="Consolas"/>
                <a:sym typeface="Consolas"/>
              </a:rPr>
              <a:t>These objects do not have much mass, but helps us understand the solar system better</a:t>
            </a:r>
          </a:p>
          <a:p>
            <a:pPr>
              <a:spcBef>
                <a:spcPts val="0"/>
              </a:spcBef>
              <a:buNone/>
            </a:pPr>
            <a:endParaRPr/>
          </a:p>
        </p:txBody>
      </p:sp>
      <p:sp>
        <p:nvSpPr>
          <p:cNvPr id="92" name="Shape 92"/>
          <p:cNvSpPr txBox="1"/>
          <p:nvPr/>
        </p:nvSpPr>
        <p:spPr>
          <a:xfrm>
            <a:off x="0" y="0"/>
            <a:ext cx="3000000" cy="3000000"/>
          </a:xfrm>
          <a:prstGeom prst="rect">
            <a:avLst/>
          </a:prstGeom>
          <a:noFill/>
          <a:ln>
            <a:noFill/>
          </a:ln>
        </p:spPr>
        <p:txBody>
          <a:bodyPr lIns="91425" tIns="91425" rIns="91425" bIns="91425" anchor="ctr" anchorCtr="0">
            <a:noAutofit/>
          </a:bodyPr>
          <a:lstStyle/>
          <a:p>
            <a:pPr lvl="0" rtl="0">
              <a:spcBef>
                <a:spcPts val="0"/>
              </a:spcBef>
              <a:buNone/>
            </a:pPr>
            <a:r>
              <a:rPr lang="en"/>
              <a:t> </a:t>
            </a:r>
          </a:p>
        </p:txBody>
      </p:sp>
    </p:spTree>
  </p:cSld>
  <p:clrMapOvr>
    <a:masterClrMapping/>
  </p:clrMapOvr>
  <p:transition xmlns:p14="http://schemas.microsoft.com/office/powerpoint/2010/main" spd="slow">
    <p:cut/>
  </p:transition>
</p:sld>
</file>

<file path=ppt/theme/theme1.xml><?xml version="1.0" encoding="utf-8"?>
<a:theme xmlns:a="http://schemas.openxmlformats.org/drawingml/2006/main" name="light-gradient">
  <a:themeElements>
    <a:clrScheme name="Custom 347">
      <a:dk1>
        <a:srgbClr val="000000"/>
      </a:dk1>
      <a:lt1>
        <a:srgbClr val="FFFFFF"/>
      </a:lt1>
      <a:dk2>
        <a:srgbClr val="666666"/>
      </a:dk2>
      <a:lt2>
        <a:srgbClr val="CCCCCC"/>
      </a:lt2>
      <a:accent1>
        <a:srgbClr val="3A81BA"/>
      </a:accent1>
      <a:accent2>
        <a:srgbClr val="D89F39"/>
      </a:accent2>
      <a:accent3>
        <a:srgbClr val="8BAB42"/>
      </a:accent3>
      <a:accent4>
        <a:srgbClr val="57A7B5"/>
      </a:accent4>
      <a:accent5>
        <a:srgbClr val="8B81D2"/>
      </a:accent5>
      <a:accent6>
        <a:srgbClr val="963334"/>
      </a:accent6>
      <a:hlink>
        <a:srgbClr val="1155CC"/>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2792</Words>
  <Application>Microsoft Macintosh PowerPoint</Application>
  <PresentationFormat>On-screen Show (16:9)</PresentationFormat>
  <Paragraphs>297</Paragraphs>
  <Slides>46</Slides>
  <Notes>46</Notes>
  <HiddenSlides>0</HiddenSlides>
  <MMClips>0</MMClips>
  <ScaleCrop>false</ScaleCrop>
  <HeadingPairs>
    <vt:vector size="4" baseType="variant">
      <vt:variant>
        <vt:lpstr>Theme</vt:lpstr>
      </vt:variant>
      <vt:variant>
        <vt:i4>1</vt:i4>
      </vt:variant>
      <vt:variant>
        <vt:lpstr>Slide Titles</vt:lpstr>
      </vt:variant>
      <vt:variant>
        <vt:i4>46</vt:i4>
      </vt:variant>
    </vt:vector>
  </HeadingPairs>
  <TitlesOfParts>
    <vt:vector size="47" baseType="lpstr">
      <vt:lpstr>light-gradient</vt:lpstr>
      <vt:lpstr>Chapter 19</vt:lpstr>
      <vt:lpstr>Chapter 19 Section 1</vt:lpstr>
      <vt:lpstr>Sun, Earth, and Moon</vt:lpstr>
      <vt:lpstr>The Sun is Our Closest Star</vt:lpstr>
      <vt:lpstr>Everything Revolves Around the Sun</vt:lpstr>
      <vt:lpstr> Planets and Distant Stars are Visible in the Night Sky</vt:lpstr>
      <vt:lpstr>Videos</vt:lpstr>
      <vt:lpstr>Chapter 19 Section 1 Questions</vt:lpstr>
      <vt:lpstr>Earth is a part of this solar system</vt:lpstr>
      <vt:lpstr> GRAVITY HOLDS THE SOLAR SYSTEM TOGETHER </vt:lpstr>
      <vt:lpstr>Eight planets orbit the sun</vt:lpstr>
      <vt:lpstr>Satellites orbit planets</vt:lpstr>
      <vt:lpstr> </vt:lpstr>
      <vt:lpstr>Moon Phases  </vt:lpstr>
      <vt:lpstr>More on the Moon</vt:lpstr>
      <vt:lpstr>Eclipses</vt:lpstr>
      <vt:lpstr>The Moon - Fast Facts</vt:lpstr>
      <vt:lpstr>PowerPoint Presentation</vt:lpstr>
      <vt:lpstr>Videos for moon</vt:lpstr>
      <vt:lpstr>pages 637-638</vt:lpstr>
      <vt:lpstr>Inner Planets (terrestrial planets)</vt:lpstr>
      <vt:lpstr>Mercury</vt:lpstr>
      <vt:lpstr>Venus</vt:lpstr>
      <vt:lpstr>Earth is suited for life</vt:lpstr>
      <vt:lpstr> The Atmosphere Protects the Earth from Radiation and Sustains Life</vt:lpstr>
      <vt:lpstr>Mars</vt:lpstr>
      <vt:lpstr>Review Q’s</vt:lpstr>
      <vt:lpstr>Websites </vt:lpstr>
      <vt:lpstr>Outer planets (gas giants)</vt:lpstr>
      <vt:lpstr>Jupiter (largest planet)</vt:lpstr>
      <vt:lpstr>All the gas giants have rings and satellites</vt:lpstr>
      <vt:lpstr>PowerPoint Presentation</vt:lpstr>
      <vt:lpstr>Uranus and neptune are blue giants</vt:lpstr>
      <vt:lpstr>Pluto--the oddball (no longer a planet)</vt:lpstr>
      <vt:lpstr>Quiz (T/F)</vt:lpstr>
      <vt:lpstr>Origin of the Solar System</vt:lpstr>
      <vt:lpstr>Models of the Solar System Pg. 647</vt:lpstr>
      <vt:lpstr>PowerPoint Presentation</vt:lpstr>
      <vt:lpstr>Questions</vt:lpstr>
      <vt:lpstr>Videos</vt:lpstr>
      <vt:lpstr>The Nebular Model  </vt:lpstr>
      <vt:lpstr>                                                           What is a Nebula?          </vt:lpstr>
      <vt:lpstr>Next the Nebula formed..</vt:lpstr>
      <vt:lpstr>Now what happens?    </vt:lpstr>
      <vt:lpstr>                    Quiz Time!</vt:lpstr>
      <vt:lpstr>How did the moon form 653</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19</dc:title>
  <cp:lastModifiedBy>Kelly Lannutti</cp:lastModifiedBy>
  <cp:revision>1</cp:revision>
  <dcterms:modified xsi:type="dcterms:W3CDTF">2015-05-14T19:50:24Z</dcterms:modified>
</cp:coreProperties>
</file>